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3" r:id="rId4"/>
    <p:sldId id="262" r:id="rId5"/>
    <p:sldId id="261" r:id="rId6"/>
    <p:sldId id="268" r:id="rId7"/>
    <p:sldId id="271" r:id="rId8"/>
    <p:sldId id="272" r:id="rId9"/>
    <p:sldId id="274" r:id="rId10"/>
    <p:sldId id="273" r:id="rId11"/>
    <p:sldId id="264" r:id="rId12"/>
    <p:sldId id="266" r:id="rId13"/>
    <p:sldId id="267" r:id="rId14"/>
    <p:sldId id="269" r:id="rId15"/>
    <p:sldId id="276" r:id="rId16"/>
    <p:sldId id="277" r:id="rId17"/>
    <p:sldId id="270" r:id="rId18"/>
    <p:sldId id="265" r:id="rId19"/>
    <p:sldId id="275" r:id="rId20"/>
    <p:sldId id="259" r:id="rId21"/>
    <p:sldId id="282" r:id="rId22"/>
    <p:sldId id="279" r:id="rId23"/>
    <p:sldId id="278" r:id="rId24"/>
    <p:sldId id="280" r:id="rId25"/>
    <p:sldId id="281"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132"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CA3969F-7534-42C9-AC4E-67D4C67E3F04}" type="datetimeFigureOut">
              <a:rPr lang="zh-CN" altLang="en-US" smtClean="0"/>
              <a:t>2016/10/27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439994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CA3969F-7534-42C9-AC4E-67D4C67E3F04}" type="datetimeFigureOut">
              <a:rPr lang="zh-CN" altLang="en-US" smtClean="0"/>
              <a:t>2016/10/27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1571055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CA3969F-7534-42C9-AC4E-67D4C67E3F04}" type="datetimeFigureOut">
              <a:rPr lang="zh-CN" altLang="en-US" smtClean="0"/>
              <a:t>2016/10/27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1113159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CA3969F-7534-42C9-AC4E-67D4C67E3F04}" type="datetimeFigureOut">
              <a:rPr lang="zh-CN" altLang="en-US" smtClean="0"/>
              <a:t>2016/10/27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934838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CA3969F-7534-42C9-AC4E-67D4C67E3F04}" type="datetimeFigureOut">
              <a:rPr lang="zh-CN" altLang="en-US" smtClean="0"/>
              <a:t>2016/10/27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20615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CA3969F-7534-42C9-AC4E-67D4C67E3F04}" type="datetimeFigureOut">
              <a:rPr lang="zh-CN" altLang="en-US" smtClean="0"/>
              <a:t>2016/10/27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3304514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CA3969F-7534-42C9-AC4E-67D4C67E3F04}" type="datetimeFigureOut">
              <a:rPr lang="zh-CN" altLang="en-US" smtClean="0"/>
              <a:t>2016/10/27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3751286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CA3969F-7534-42C9-AC4E-67D4C67E3F04}" type="datetimeFigureOut">
              <a:rPr lang="zh-CN" altLang="en-US" smtClean="0"/>
              <a:t>2016/10/27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18035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A3969F-7534-42C9-AC4E-67D4C67E3F04}" type="datetimeFigureOut">
              <a:rPr lang="zh-CN" altLang="en-US" smtClean="0"/>
              <a:t>2016/10/27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301073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CA3969F-7534-42C9-AC4E-67D4C67E3F04}" type="datetimeFigureOut">
              <a:rPr lang="zh-CN" altLang="en-US" smtClean="0"/>
              <a:t>2016/10/27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3626997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CA3969F-7534-42C9-AC4E-67D4C67E3F04}" type="datetimeFigureOut">
              <a:rPr lang="zh-CN" altLang="en-US" smtClean="0"/>
              <a:t>2016/10/27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3749293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A3969F-7534-42C9-AC4E-67D4C67E3F04}" type="datetimeFigureOut">
              <a:rPr lang="zh-CN" altLang="en-US" smtClean="0"/>
              <a:t>2016/10/27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5DE30D-5844-4ADF-99EC-CCC9833E24CE}" type="slidenum">
              <a:rPr lang="zh-CN" altLang="en-US" smtClean="0"/>
              <a:t>‹#›</a:t>
            </a:fld>
            <a:endParaRPr lang="zh-CN" altLang="en-US"/>
          </a:p>
        </p:txBody>
      </p:sp>
    </p:spTree>
    <p:extLst>
      <p:ext uri="{BB962C8B-B14F-4D97-AF65-F5344CB8AC3E}">
        <p14:creationId xmlns:p14="http://schemas.microsoft.com/office/powerpoint/2010/main" val="1324616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evelopers.google.com/youtube/v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vidstatsx.com/collage/top-100"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smtClean="0"/>
              <a:t>Youtube</a:t>
            </a:r>
            <a:r>
              <a:rPr lang="zh-CN" altLang="en-US" dirty="0" smtClean="0"/>
              <a:t>的特点和采集方案</a:t>
            </a: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01124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特点</a:t>
            </a:r>
            <a:r>
              <a:rPr lang="en-US" altLang="zh-CN" dirty="0" smtClean="0"/>
              <a:t>3 </a:t>
            </a:r>
            <a:r>
              <a:rPr lang="zh-CN" altLang="en-US" dirty="0" smtClean="0"/>
              <a:t>频道</a:t>
            </a:r>
            <a:r>
              <a:rPr lang="zh-CN" altLang="en-US" dirty="0"/>
              <a:t>多，没有特定明显的层级和</a:t>
            </a:r>
            <a:r>
              <a:rPr lang="zh-CN" altLang="en-US" dirty="0" smtClean="0"/>
              <a:t>规则（自动生成频道）</a:t>
            </a:r>
            <a:endParaRPr lang="zh-CN" altLang="en-US" dirty="0"/>
          </a:p>
        </p:txBody>
      </p:sp>
      <p:pic>
        <p:nvPicPr>
          <p:cNvPr id="4" name="内容占位符 3"/>
          <p:cNvPicPr>
            <a:picLocks noGrp="1" noChangeAspect="1"/>
          </p:cNvPicPr>
          <p:nvPr>
            <p:ph idx="1"/>
          </p:nvPr>
        </p:nvPicPr>
        <p:blipFill>
          <a:blip r:embed="rId2"/>
          <a:stretch>
            <a:fillRect/>
          </a:stretch>
        </p:blipFill>
        <p:spPr>
          <a:xfrm>
            <a:off x="975755" y="2074409"/>
            <a:ext cx="5269923" cy="2573683"/>
          </a:xfrm>
          <a:prstGeom prst="rect">
            <a:avLst/>
          </a:prstGeom>
        </p:spPr>
      </p:pic>
      <p:pic>
        <p:nvPicPr>
          <p:cNvPr id="5" name="图片 4"/>
          <p:cNvPicPr>
            <a:picLocks noChangeAspect="1"/>
          </p:cNvPicPr>
          <p:nvPr/>
        </p:nvPicPr>
        <p:blipFill>
          <a:blip r:embed="rId3"/>
          <a:stretch>
            <a:fillRect/>
          </a:stretch>
        </p:blipFill>
        <p:spPr>
          <a:xfrm>
            <a:off x="6515099" y="1166825"/>
            <a:ext cx="4128407" cy="5191340"/>
          </a:xfrm>
          <a:prstGeom prst="rect">
            <a:avLst/>
          </a:prstGeom>
        </p:spPr>
      </p:pic>
    </p:spTree>
    <p:extLst>
      <p:ext uri="{BB962C8B-B14F-4D97-AF65-F5344CB8AC3E}">
        <p14:creationId xmlns:p14="http://schemas.microsoft.com/office/powerpoint/2010/main" val="526352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特点</a:t>
            </a:r>
            <a:r>
              <a:rPr lang="en-US" altLang="zh-CN" dirty="0"/>
              <a:t>-4  </a:t>
            </a:r>
            <a:r>
              <a:rPr lang="zh-CN" altLang="en-US" dirty="0"/>
              <a:t>自带视频统计信息，</a:t>
            </a:r>
            <a:r>
              <a:rPr lang="zh-CN" altLang="en-US" dirty="0" smtClean="0"/>
              <a:t>解说词（机器识别）</a:t>
            </a:r>
            <a:r>
              <a:rPr lang="en-US" altLang="zh-CN" dirty="0"/>
              <a:t/>
            </a:r>
            <a:br>
              <a:rPr lang="en-US" altLang="zh-CN" dirty="0"/>
            </a:br>
            <a:r>
              <a:rPr lang="en-US" altLang="zh-CN" dirty="0"/>
              <a:t>              </a:t>
            </a:r>
            <a:r>
              <a:rPr lang="zh-CN" altLang="en-US" sz="2700" dirty="0"/>
              <a:t>（如果能够提取相当于详情页的文本内容）</a:t>
            </a:r>
            <a:endParaRPr lang="zh-CN" altLang="en-US" dirty="0"/>
          </a:p>
        </p:txBody>
      </p:sp>
      <p:pic>
        <p:nvPicPr>
          <p:cNvPr id="4" name="内容占位符 3"/>
          <p:cNvPicPr>
            <a:picLocks noGrp="1" noChangeAspect="1"/>
          </p:cNvPicPr>
          <p:nvPr>
            <p:ph idx="1"/>
          </p:nvPr>
        </p:nvPicPr>
        <p:blipFill>
          <a:blip r:embed="rId2"/>
          <a:stretch>
            <a:fillRect/>
          </a:stretch>
        </p:blipFill>
        <p:spPr>
          <a:xfrm>
            <a:off x="776742" y="1594848"/>
            <a:ext cx="6873193" cy="4594410"/>
          </a:xfrm>
          <a:prstGeom prst="rect">
            <a:avLst/>
          </a:prstGeom>
        </p:spPr>
      </p:pic>
    </p:spTree>
    <p:extLst>
      <p:ext uri="{BB962C8B-B14F-4D97-AF65-F5344CB8AC3E}">
        <p14:creationId xmlns:p14="http://schemas.microsoft.com/office/powerpoint/2010/main" val="3408832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92836" y="1833245"/>
            <a:ext cx="6708889" cy="4575175"/>
          </a:xfrm>
          <a:prstGeom prst="rect">
            <a:avLst/>
          </a:prstGeom>
        </p:spPr>
      </p:pic>
      <p:sp>
        <p:nvSpPr>
          <p:cNvPr id="2" name="标题 1"/>
          <p:cNvSpPr>
            <a:spLocks noGrp="1"/>
          </p:cNvSpPr>
          <p:nvPr>
            <p:ph type="title"/>
          </p:nvPr>
        </p:nvSpPr>
        <p:spPr/>
        <p:txBody>
          <a:bodyPr>
            <a:normAutofit/>
          </a:bodyPr>
          <a:lstStyle/>
          <a:p>
            <a:r>
              <a:rPr lang="zh-CN" altLang="en-US" dirty="0"/>
              <a:t>特点</a:t>
            </a:r>
            <a:r>
              <a:rPr lang="en-US" altLang="zh-CN" dirty="0"/>
              <a:t>-4  </a:t>
            </a:r>
            <a:r>
              <a:rPr lang="zh-CN" altLang="en-US" dirty="0"/>
              <a:t>自带视频统计信息，</a:t>
            </a:r>
            <a:r>
              <a:rPr lang="zh-CN" altLang="en-US" dirty="0" smtClean="0"/>
              <a:t>解说词</a:t>
            </a:r>
            <a:r>
              <a:rPr lang="en-US" altLang="zh-CN" dirty="0" smtClean="0"/>
              <a:t/>
            </a:r>
            <a:br>
              <a:rPr lang="en-US" altLang="zh-CN" dirty="0" smtClean="0"/>
            </a:br>
            <a:r>
              <a:rPr lang="en-US" altLang="zh-CN" dirty="0"/>
              <a:t> </a:t>
            </a:r>
            <a:r>
              <a:rPr lang="en-US" altLang="zh-CN" dirty="0" smtClean="0"/>
              <a:t>             </a:t>
            </a:r>
            <a:r>
              <a:rPr lang="zh-CN" altLang="en-US" sz="2700" dirty="0" smtClean="0"/>
              <a:t>（如果能够提取相当于详情页的文本内容）</a:t>
            </a:r>
            <a:endParaRPr lang="zh-CN" altLang="en-US" sz="2700" dirty="0"/>
          </a:p>
        </p:txBody>
      </p:sp>
      <p:pic>
        <p:nvPicPr>
          <p:cNvPr id="4" name="内容占位符 3"/>
          <p:cNvPicPr>
            <a:picLocks noGrp="1" noChangeAspect="1"/>
          </p:cNvPicPr>
          <p:nvPr>
            <p:ph idx="1"/>
          </p:nvPr>
        </p:nvPicPr>
        <p:blipFill>
          <a:blip r:embed="rId3"/>
          <a:stretch>
            <a:fillRect/>
          </a:stretch>
        </p:blipFill>
        <p:spPr>
          <a:xfrm>
            <a:off x="5692258" y="1833245"/>
            <a:ext cx="5394723" cy="4351338"/>
          </a:xfrm>
          <a:prstGeom prst="rect">
            <a:avLst/>
          </a:prstGeom>
        </p:spPr>
      </p:pic>
    </p:spTree>
    <p:extLst>
      <p:ext uri="{BB962C8B-B14F-4D97-AF65-F5344CB8AC3E}">
        <p14:creationId xmlns:p14="http://schemas.microsoft.com/office/powerpoint/2010/main" val="251666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特点</a:t>
            </a:r>
            <a:r>
              <a:rPr lang="en-US" altLang="zh-CN" dirty="0" smtClean="0"/>
              <a:t>-5  </a:t>
            </a:r>
            <a:r>
              <a:rPr lang="zh-CN" altLang="en-US" dirty="0" smtClean="0"/>
              <a:t>自带过滤（时间，排序）方法，但是需要进入关键词检索。</a:t>
            </a:r>
            <a:endParaRPr lang="zh-CN" altLang="en-US" dirty="0"/>
          </a:p>
        </p:txBody>
      </p:sp>
      <p:pic>
        <p:nvPicPr>
          <p:cNvPr id="4" name="内容占位符 3"/>
          <p:cNvPicPr>
            <a:picLocks noGrp="1" noChangeAspect="1"/>
          </p:cNvPicPr>
          <p:nvPr>
            <p:ph idx="1"/>
          </p:nvPr>
        </p:nvPicPr>
        <p:blipFill>
          <a:blip r:embed="rId2"/>
          <a:stretch>
            <a:fillRect/>
          </a:stretch>
        </p:blipFill>
        <p:spPr>
          <a:xfrm>
            <a:off x="2326822" y="1690688"/>
            <a:ext cx="7071872" cy="4716939"/>
          </a:xfrm>
          <a:prstGeom prst="rect">
            <a:avLst/>
          </a:prstGeom>
        </p:spPr>
      </p:pic>
      <p:sp>
        <p:nvSpPr>
          <p:cNvPr id="5" name="矩形 4"/>
          <p:cNvSpPr/>
          <p:nvPr/>
        </p:nvSpPr>
        <p:spPr>
          <a:xfrm>
            <a:off x="4408715" y="2313213"/>
            <a:ext cx="547007" cy="1034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2448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方案</a:t>
            </a:r>
            <a:r>
              <a:rPr lang="en-US" altLang="zh-CN" dirty="0" smtClean="0"/>
              <a:t>1  </a:t>
            </a:r>
            <a:r>
              <a:rPr lang="zh-CN" altLang="en-US" dirty="0"/>
              <a:t>通常</a:t>
            </a:r>
            <a:r>
              <a:rPr lang="zh-CN" altLang="en-US" dirty="0" smtClean="0"/>
              <a:t>的逐级采集  频道</a:t>
            </a:r>
            <a:r>
              <a:rPr lang="en-US" altLang="zh-CN" dirty="0" smtClean="0"/>
              <a:t>-&gt; </a:t>
            </a:r>
            <a:r>
              <a:rPr lang="zh-CN" altLang="en-US" dirty="0" smtClean="0"/>
              <a:t>列表</a:t>
            </a:r>
            <a:r>
              <a:rPr lang="en-US" altLang="zh-CN" dirty="0" smtClean="0"/>
              <a:t>-&gt;</a:t>
            </a:r>
            <a:r>
              <a:rPr lang="zh-CN" altLang="en-US" dirty="0" smtClean="0"/>
              <a:t>详情</a:t>
            </a:r>
            <a:endParaRPr lang="zh-CN" altLang="en-US" dirty="0"/>
          </a:p>
        </p:txBody>
      </p:sp>
      <p:sp>
        <p:nvSpPr>
          <p:cNvPr id="3" name="内容占位符 2"/>
          <p:cNvSpPr>
            <a:spLocks noGrp="1"/>
          </p:cNvSpPr>
          <p:nvPr>
            <p:ph idx="1"/>
          </p:nvPr>
        </p:nvSpPr>
        <p:spPr/>
        <p:txBody>
          <a:bodyPr/>
          <a:lstStyle/>
          <a:p>
            <a:r>
              <a:rPr lang="zh-CN" altLang="en-US" dirty="0" smtClean="0"/>
              <a:t>内容位置（国家）</a:t>
            </a:r>
            <a:r>
              <a:rPr lang="en-US" altLang="zh-CN" dirty="0" smtClean="0"/>
              <a:t>-&gt; </a:t>
            </a:r>
            <a:r>
              <a:rPr lang="zh-CN" altLang="en-US" dirty="0" smtClean="0"/>
              <a:t>频道 </a:t>
            </a:r>
            <a:r>
              <a:rPr lang="en-US" altLang="zh-CN" dirty="0" smtClean="0"/>
              <a:t>-&gt; </a:t>
            </a:r>
            <a:r>
              <a:rPr lang="zh-CN" altLang="en-US" dirty="0" smtClean="0"/>
              <a:t>列表 </a:t>
            </a:r>
            <a:r>
              <a:rPr lang="en-US" altLang="zh-CN" dirty="0" smtClean="0"/>
              <a:t>-&gt; </a:t>
            </a:r>
            <a:r>
              <a:rPr lang="zh-CN" altLang="en-US" dirty="0" smtClean="0"/>
              <a:t>视频文字信息 </a:t>
            </a:r>
            <a:endParaRPr lang="en-US" altLang="zh-CN" dirty="0" smtClean="0"/>
          </a:p>
          <a:p>
            <a:r>
              <a:rPr lang="zh-CN" altLang="en-US" dirty="0" smtClean="0"/>
              <a:t>获得列表过程中：需要破解不断地提取动态加载链接的规则</a:t>
            </a:r>
            <a:endParaRPr lang="zh-CN" altLang="en-US" dirty="0"/>
          </a:p>
        </p:txBody>
      </p:sp>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rgbClr val="000000"/>
                </a:solidFill>
                <a:effectLst/>
                <a:latin typeface="Arial" panose="020B0604020202020204" pitchFamily="34" charset="0"/>
                <a:ea typeface="Roboto"/>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8083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方案</a:t>
            </a:r>
            <a:r>
              <a:rPr lang="en-US" altLang="zh-CN" dirty="0" smtClean="0"/>
              <a:t>-2</a:t>
            </a:r>
            <a:r>
              <a:rPr lang="zh-CN" altLang="en-US" dirty="0"/>
              <a:t> </a:t>
            </a:r>
            <a:r>
              <a:rPr lang="zh-CN" altLang="en-US" dirty="0" smtClean="0"/>
              <a:t>关键词检索</a:t>
            </a:r>
            <a:r>
              <a:rPr lang="en-US" altLang="zh-CN" dirty="0" smtClean="0"/>
              <a:t>+</a:t>
            </a:r>
            <a:r>
              <a:rPr lang="zh-CN" altLang="en-US" dirty="0" smtClean="0"/>
              <a:t>全部翻页</a:t>
            </a:r>
            <a:r>
              <a:rPr lang="en-US" altLang="zh-CN" dirty="0" smtClean="0"/>
              <a:t/>
            </a:r>
            <a:br>
              <a:rPr lang="en-US" altLang="zh-CN" dirty="0" smtClean="0"/>
            </a:br>
            <a:r>
              <a:rPr lang="en-US" altLang="zh-CN" dirty="0"/>
              <a:t> </a:t>
            </a:r>
            <a:r>
              <a:rPr lang="en-US" altLang="zh-CN" dirty="0" smtClean="0"/>
              <a:t>            </a:t>
            </a:r>
            <a:r>
              <a:rPr lang="en-US" altLang="zh-CN" sz="1800" dirty="0" smtClean="0"/>
              <a:t> </a:t>
            </a:r>
            <a:r>
              <a:rPr lang="zh-CN" altLang="en-US" sz="1800" dirty="0" smtClean="0"/>
              <a:t>例如： </a:t>
            </a:r>
            <a:r>
              <a:rPr lang="en-US" altLang="zh-CN" sz="1600" dirty="0" smtClean="0"/>
              <a:t>https</a:t>
            </a:r>
            <a:r>
              <a:rPr lang="en-US" altLang="zh-CN" sz="1600" dirty="0"/>
              <a:t>://www.youtube.com/results?search_query=</a:t>
            </a:r>
            <a:r>
              <a:rPr lang="en-US" altLang="zh-CN" sz="1600" dirty="0">
                <a:solidFill>
                  <a:srgbClr val="FF0000"/>
                </a:solidFill>
              </a:rPr>
              <a:t>obama</a:t>
            </a:r>
            <a:r>
              <a:rPr lang="en-US" altLang="zh-CN" sz="1600" dirty="0"/>
              <a:t>&amp;page=</a:t>
            </a:r>
            <a:r>
              <a:rPr lang="en-US" altLang="zh-CN" sz="1600" dirty="0">
                <a:solidFill>
                  <a:srgbClr val="FF0000"/>
                </a:solidFill>
              </a:rPr>
              <a:t>5</a:t>
            </a:r>
            <a:endParaRPr lang="zh-CN" altLang="en-US" sz="1600" dirty="0">
              <a:solidFill>
                <a:srgbClr val="FF0000"/>
              </a:solidFill>
            </a:endParaRPr>
          </a:p>
        </p:txBody>
      </p:sp>
      <p:pic>
        <p:nvPicPr>
          <p:cNvPr id="6" name="内容占位符 5"/>
          <p:cNvPicPr>
            <a:picLocks noGrp="1" noChangeAspect="1"/>
          </p:cNvPicPr>
          <p:nvPr>
            <p:ph idx="1"/>
          </p:nvPr>
        </p:nvPicPr>
        <p:blipFill>
          <a:blip r:embed="rId2"/>
          <a:stretch>
            <a:fillRect/>
          </a:stretch>
        </p:blipFill>
        <p:spPr>
          <a:xfrm>
            <a:off x="3689391" y="1795759"/>
            <a:ext cx="6201150" cy="4351338"/>
          </a:xfrm>
          <a:prstGeom prst="rect">
            <a:avLst/>
          </a:prstGeom>
        </p:spPr>
      </p:pic>
      <p:sp>
        <p:nvSpPr>
          <p:cNvPr id="8" name="矩形 7"/>
          <p:cNvSpPr/>
          <p:nvPr/>
        </p:nvSpPr>
        <p:spPr>
          <a:xfrm>
            <a:off x="530679" y="2771099"/>
            <a:ext cx="2465614" cy="1200329"/>
          </a:xfrm>
          <a:prstGeom prst="rect">
            <a:avLst/>
          </a:prstGeom>
        </p:spPr>
        <p:txBody>
          <a:bodyPr wrap="square">
            <a:spAutoFit/>
          </a:bodyPr>
          <a:lstStyle/>
          <a:p>
            <a:endParaRPr lang="zh-CN" altLang="en-US" dirty="0"/>
          </a:p>
          <a:p>
            <a:r>
              <a:rPr lang="zh-CN" altLang="en-US" dirty="0" smtClean="0"/>
              <a:t>问题变为如何使用关键词覆盖全站（或者热点）？</a:t>
            </a:r>
            <a:endParaRPr lang="zh-CN" altLang="en-US" dirty="0"/>
          </a:p>
        </p:txBody>
      </p:sp>
    </p:spTree>
    <p:extLst>
      <p:ext uri="{BB962C8B-B14F-4D97-AF65-F5344CB8AC3E}">
        <p14:creationId xmlns:p14="http://schemas.microsoft.com/office/powerpoint/2010/main" val="1046827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0229" y="500062"/>
            <a:ext cx="10515600" cy="1325563"/>
          </a:xfrm>
        </p:spPr>
        <p:txBody>
          <a:bodyPr/>
          <a:lstStyle/>
          <a:p>
            <a:r>
              <a:rPr lang="zh-CN" altLang="en-US" dirty="0" smtClean="0"/>
              <a:t>使用</a:t>
            </a:r>
            <a:r>
              <a:rPr lang="en-US" altLang="zh-CN" dirty="0" smtClean="0"/>
              <a:t>google</a:t>
            </a:r>
            <a:r>
              <a:rPr lang="zh-CN" altLang="en-US" dirty="0" smtClean="0"/>
              <a:t>的</a:t>
            </a:r>
            <a:r>
              <a:rPr lang="en-US" altLang="zh-CN" dirty="0" smtClean="0"/>
              <a:t>Data API</a:t>
            </a:r>
            <a:r>
              <a:rPr lang="zh-CN" altLang="en-US" dirty="0" smtClean="0"/>
              <a:t>提取</a:t>
            </a:r>
            <a:r>
              <a:rPr lang="en-US" altLang="zh-CN" dirty="0" smtClean="0"/>
              <a:t>comments</a:t>
            </a:r>
            <a:r>
              <a:rPr lang="zh-CN" altLang="en-US" dirty="0" smtClean="0"/>
              <a:t>等信息。</a:t>
            </a:r>
            <a:r>
              <a:rPr lang="en-US" altLang="zh-CN" dirty="0"/>
              <a:t/>
            </a:r>
            <a:br>
              <a:rPr lang="en-US" altLang="zh-CN" dirty="0"/>
            </a:br>
            <a:endParaRPr lang="zh-CN" altLang="en-US" dirty="0"/>
          </a:p>
        </p:txBody>
      </p:sp>
      <p:sp>
        <p:nvSpPr>
          <p:cNvPr id="3" name="内容占位符 2"/>
          <p:cNvSpPr>
            <a:spLocks noGrp="1"/>
          </p:cNvSpPr>
          <p:nvPr>
            <p:ph idx="1"/>
          </p:nvPr>
        </p:nvSpPr>
        <p:spPr/>
        <p:txBody>
          <a:bodyPr/>
          <a:lstStyle/>
          <a:p>
            <a:r>
              <a:rPr lang="en-US" altLang="zh-CN" dirty="0">
                <a:hlinkClick r:id="rId2"/>
              </a:rPr>
              <a:t>https://developers.google.com/youtube/v3</a:t>
            </a:r>
            <a:r>
              <a:rPr lang="en-US" altLang="zh-CN" dirty="0" smtClean="0">
                <a:hlinkClick r:id="rId2"/>
              </a:rPr>
              <a:t>/</a:t>
            </a:r>
            <a:r>
              <a:rPr lang="en-US" altLang="zh-CN" dirty="0" smtClean="0"/>
              <a:t>  </a:t>
            </a:r>
            <a:r>
              <a:rPr lang="zh-CN" altLang="en-US" dirty="0" smtClean="0"/>
              <a:t>需要</a:t>
            </a:r>
            <a:r>
              <a:rPr lang="en-US" altLang="zh-CN" dirty="0" smtClean="0"/>
              <a:t>google</a:t>
            </a:r>
            <a:r>
              <a:rPr lang="zh-CN" altLang="en-US" dirty="0" smtClean="0"/>
              <a:t>开发者账号？</a:t>
            </a:r>
            <a:endParaRPr lang="en-US" altLang="zh-CN" dirty="0" smtClean="0"/>
          </a:p>
          <a:p>
            <a:r>
              <a:rPr lang="en-US" altLang="zh-CN" dirty="0" smtClean="0"/>
              <a:t>V2</a:t>
            </a:r>
            <a:r>
              <a:rPr lang="zh-CN" altLang="en-US" dirty="0" smtClean="0"/>
              <a:t>有人反映不好用了。</a:t>
            </a:r>
            <a:endParaRPr lang="zh-CN" altLang="en-US" dirty="0"/>
          </a:p>
        </p:txBody>
      </p:sp>
    </p:spTree>
    <p:extLst>
      <p:ext uri="{BB962C8B-B14F-4D97-AF65-F5344CB8AC3E}">
        <p14:creationId xmlns:p14="http://schemas.microsoft.com/office/powerpoint/2010/main" val="1383769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Google</a:t>
            </a:r>
            <a:r>
              <a:rPr lang="zh-CN" altLang="en-US" dirty="0" smtClean="0"/>
              <a:t>开发者账号</a:t>
            </a:r>
            <a:endParaRPr lang="zh-CN" altLang="en-US" dirty="0"/>
          </a:p>
        </p:txBody>
      </p:sp>
      <p:pic>
        <p:nvPicPr>
          <p:cNvPr id="4" name="内容占位符 3"/>
          <p:cNvPicPr>
            <a:picLocks noGrp="1" noChangeAspect="1"/>
          </p:cNvPicPr>
          <p:nvPr>
            <p:ph idx="1"/>
          </p:nvPr>
        </p:nvPicPr>
        <p:blipFill>
          <a:blip r:embed="rId2"/>
          <a:stretch>
            <a:fillRect/>
          </a:stretch>
        </p:blipFill>
        <p:spPr>
          <a:xfrm>
            <a:off x="2982700" y="1825625"/>
            <a:ext cx="6226600" cy="4351338"/>
          </a:xfrm>
          <a:prstGeom prst="rect">
            <a:avLst/>
          </a:prstGeom>
        </p:spPr>
      </p:pic>
    </p:spTree>
    <p:extLst>
      <p:ext uri="{BB962C8B-B14F-4D97-AF65-F5344CB8AC3E}">
        <p14:creationId xmlns:p14="http://schemas.microsoft.com/office/powerpoint/2010/main" val="2301986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方案</a:t>
            </a:r>
            <a:r>
              <a:rPr lang="en-US" altLang="zh-CN" dirty="0" smtClean="0"/>
              <a:t>-3  </a:t>
            </a:r>
            <a:r>
              <a:rPr lang="zh-CN" altLang="en-US" dirty="0" smtClean="0"/>
              <a:t>利用现有的</a:t>
            </a:r>
            <a:r>
              <a:rPr lang="en-US" altLang="zh-CN" dirty="0" err="1" smtClean="0"/>
              <a:t>youtube</a:t>
            </a:r>
            <a:r>
              <a:rPr lang="zh-CN" altLang="en-US" dirty="0"/>
              <a:t>大数据</a:t>
            </a:r>
            <a:r>
              <a:rPr lang="zh-CN" altLang="en-US" dirty="0" smtClean="0"/>
              <a:t>网站 </a:t>
            </a:r>
            <a:r>
              <a:rPr lang="en-US" altLang="zh-CN" dirty="0" smtClean="0"/>
              <a:t>–     </a:t>
            </a:r>
            <a:br>
              <a:rPr lang="en-US" altLang="zh-CN" dirty="0" smtClean="0"/>
            </a:br>
            <a:r>
              <a:rPr lang="en-US" altLang="zh-CN" dirty="0"/>
              <a:t> </a:t>
            </a:r>
            <a:r>
              <a:rPr lang="en-US" altLang="zh-CN" dirty="0" smtClean="0"/>
              <a:t>         </a:t>
            </a:r>
            <a:r>
              <a:rPr lang="zh-CN" altLang="en-US" dirty="0" smtClean="0"/>
              <a:t>例如：</a:t>
            </a:r>
            <a:r>
              <a:rPr lang="en-US" altLang="zh-CN" dirty="0" err="1" smtClean="0"/>
              <a:t>Vidstatsx</a:t>
            </a:r>
            <a:r>
              <a:rPr lang="en-US" altLang="zh-CN" dirty="0" smtClean="0"/>
              <a:t>  </a:t>
            </a:r>
            <a:r>
              <a:rPr lang="zh-CN" altLang="en-US" dirty="0" smtClean="0"/>
              <a:t>提取热点</a:t>
            </a:r>
            <a:r>
              <a:rPr lang="en-US" altLang="zh-CN" dirty="0" smtClean="0"/>
              <a:t>/</a:t>
            </a:r>
            <a:r>
              <a:rPr lang="zh-CN" altLang="en-US" dirty="0" smtClean="0"/>
              <a:t>趋势的信息</a:t>
            </a:r>
            <a:endParaRPr lang="zh-CN" altLang="en-US" dirty="0"/>
          </a:p>
        </p:txBody>
      </p:sp>
      <p:sp>
        <p:nvSpPr>
          <p:cNvPr id="3" name="内容占位符 2"/>
          <p:cNvSpPr>
            <a:spLocks noGrp="1"/>
          </p:cNvSpPr>
          <p:nvPr>
            <p:ph idx="1"/>
          </p:nvPr>
        </p:nvSpPr>
        <p:spPr/>
        <p:txBody>
          <a:bodyPr/>
          <a:lstStyle/>
          <a:p>
            <a:r>
              <a:rPr lang="en-US" altLang="zh-CN" dirty="0">
                <a:hlinkClick r:id="rId2"/>
              </a:rPr>
              <a:t>http://</a:t>
            </a:r>
            <a:r>
              <a:rPr lang="en-US" altLang="zh-CN" dirty="0" smtClean="0">
                <a:hlinkClick r:id="rId2"/>
              </a:rPr>
              <a:t>vidstatsx.com/collage/top-100</a:t>
            </a:r>
            <a:endParaRPr lang="en-US" altLang="zh-CN" dirty="0" smtClean="0"/>
          </a:p>
          <a:p>
            <a:endParaRPr lang="zh-CN" altLang="en-US" dirty="0"/>
          </a:p>
        </p:txBody>
      </p:sp>
      <p:pic>
        <p:nvPicPr>
          <p:cNvPr id="9" name="图片 8"/>
          <p:cNvPicPr>
            <a:picLocks noChangeAspect="1"/>
          </p:cNvPicPr>
          <p:nvPr/>
        </p:nvPicPr>
        <p:blipFill>
          <a:blip r:embed="rId3"/>
          <a:stretch>
            <a:fillRect/>
          </a:stretch>
        </p:blipFill>
        <p:spPr>
          <a:xfrm>
            <a:off x="2237013" y="2414346"/>
            <a:ext cx="6910387" cy="3595929"/>
          </a:xfrm>
          <a:prstGeom prst="rect">
            <a:avLst/>
          </a:prstGeom>
        </p:spPr>
      </p:pic>
    </p:spTree>
    <p:extLst>
      <p:ext uri="{BB962C8B-B14F-4D97-AF65-F5344CB8AC3E}">
        <p14:creationId xmlns:p14="http://schemas.microsoft.com/office/powerpoint/2010/main" val="1049442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方案</a:t>
            </a:r>
            <a:r>
              <a:rPr lang="en-US" altLang="zh-CN" dirty="0"/>
              <a:t>3</a:t>
            </a:r>
            <a:r>
              <a:rPr lang="zh-CN" altLang="en-US" dirty="0"/>
              <a:t>）</a:t>
            </a:r>
            <a:r>
              <a:rPr lang="zh-CN" altLang="en-US" dirty="0" smtClean="0"/>
              <a:t>有</a:t>
            </a:r>
            <a:r>
              <a:rPr lang="en-US" altLang="zh-CN" dirty="0" err="1" smtClean="0"/>
              <a:t>youtube</a:t>
            </a:r>
            <a:r>
              <a:rPr lang="zh-CN" altLang="en-US" dirty="0"/>
              <a:t> </a:t>
            </a:r>
            <a:r>
              <a:rPr lang="en-US" altLang="zh-CN" dirty="0" smtClean="0"/>
              <a:t>video</a:t>
            </a:r>
            <a:r>
              <a:rPr lang="zh-CN" altLang="en-US" dirty="0" smtClean="0"/>
              <a:t>的链接，可进一步提取内容。</a:t>
            </a:r>
            <a:endParaRPr lang="zh-CN" altLang="en-US" dirty="0"/>
          </a:p>
        </p:txBody>
      </p:sp>
      <p:pic>
        <p:nvPicPr>
          <p:cNvPr id="4" name="内容占位符 3"/>
          <p:cNvPicPr>
            <a:picLocks noGrp="1" noChangeAspect="1"/>
          </p:cNvPicPr>
          <p:nvPr>
            <p:ph idx="1"/>
          </p:nvPr>
        </p:nvPicPr>
        <p:blipFill>
          <a:blip r:embed="rId2"/>
          <a:stretch>
            <a:fillRect/>
          </a:stretch>
        </p:blipFill>
        <p:spPr>
          <a:xfrm>
            <a:off x="3796393" y="1329581"/>
            <a:ext cx="5868813" cy="4978011"/>
          </a:xfrm>
          <a:prstGeom prst="rect">
            <a:avLst/>
          </a:prstGeom>
        </p:spPr>
      </p:pic>
    </p:spTree>
    <p:extLst>
      <p:ext uri="{BB962C8B-B14F-4D97-AF65-F5344CB8AC3E}">
        <p14:creationId xmlns:p14="http://schemas.microsoft.com/office/powerpoint/2010/main" val="383689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特点</a:t>
            </a:r>
            <a:r>
              <a:rPr lang="en-US" altLang="zh-CN" dirty="0" smtClean="0"/>
              <a:t>-1</a:t>
            </a:r>
            <a:r>
              <a:rPr lang="zh-CN" altLang="en-US" dirty="0"/>
              <a:t> </a:t>
            </a:r>
            <a:r>
              <a:rPr lang="zh-CN" altLang="en-US" dirty="0" smtClean="0"/>
              <a:t>  多语言，内容发布</a:t>
            </a:r>
            <a:r>
              <a:rPr lang="zh-CN" altLang="en-US" dirty="0"/>
              <a:t>位置（国家）多</a:t>
            </a:r>
          </a:p>
        </p:txBody>
      </p:sp>
      <p:pic>
        <p:nvPicPr>
          <p:cNvPr id="4" name="内容占位符 3"/>
          <p:cNvPicPr>
            <a:picLocks noGrp="1" noChangeAspect="1"/>
          </p:cNvPicPr>
          <p:nvPr>
            <p:ph idx="1"/>
          </p:nvPr>
        </p:nvPicPr>
        <p:blipFill>
          <a:blip r:embed="rId2"/>
          <a:stretch>
            <a:fillRect/>
          </a:stretch>
        </p:blipFill>
        <p:spPr>
          <a:xfrm>
            <a:off x="5792152" y="2676043"/>
            <a:ext cx="5798820" cy="1708399"/>
          </a:xfrm>
          <a:prstGeom prst="rect">
            <a:avLst/>
          </a:prstGeom>
        </p:spPr>
      </p:pic>
      <p:pic>
        <p:nvPicPr>
          <p:cNvPr id="5" name="图片 4"/>
          <p:cNvPicPr>
            <a:picLocks noChangeAspect="1"/>
          </p:cNvPicPr>
          <p:nvPr/>
        </p:nvPicPr>
        <p:blipFill>
          <a:blip r:embed="rId3"/>
          <a:stretch>
            <a:fillRect/>
          </a:stretch>
        </p:blipFill>
        <p:spPr>
          <a:xfrm>
            <a:off x="778223" y="1558375"/>
            <a:ext cx="5013929" cy="4792027"/>
          </a:xfrm>
          <a:prstGeom prst="rect">
            <a:avLst/>
          </a:prstGeom>
        </p:spPr>
      </p:pic>
      <p:sp>
        <p:nvSpPr>
          <p:cNvPr id="6" name="矩形 5"/>
          <p:cNvSpPr/>
          <p:nvPr/>
        </p:nvSpPr>
        <p:spPr>
          <a:xfrm>
            <a:off x="1943100" y="2933700"/>
            <a:ext cx="2918460" cy="3886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92152" y="3141622"/>
            <a:ext cx="5660708" cy="12428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9950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4671" y="716189"/>
            <a:ext cx="3448050" cy="2435225"/>
          </a:xfrm>
        </p:spPr>
        <p:txBody>
          <a:bodyPr>
            <a:normAutofit fontScale="90000"/>
          </a:bodyPr>
          <a:lstStyle/>
          <a:p>
            <a:r>
              <a:rPr lang="zh-CN" altLang="en-US" dirty="0"/>
              <a:t>方案</a:t>
            </a:r>
            <a:r>
              <a:rPr lang="en-US" altLang="zh-CN" dirty="0"/>
              <a:t>3</a:t>
            </a:r>
            <a:r>
              <a:rPr lang="zh-CN" altLang="en-US" dirty="0" smtClean="0"/>
              <a:t>）</a:t>
            </a:r>
            <a:r>
              <a:rPr lang="en-US" altLang="zh-CN" dirty="0" smtClean="0"/>
              <a:t/>
            </a:r>
            <a:br>
              <a:rPr lang="en-US" altLang="zh-CN" dirty="0" smtClean="0"/>
            </a:br>
            <a:r>
              <a:rPr lang="zh-CN" altLang="en-US" dirty="0" smtClean="0"/>
              <a:t> </a:t>
            </a:r>
            <a:r>
              <a:rPr lang="en-US" altLang="zh-CN" dirty="0" smtClean="0"/>
              <a:t>Top 1000</a:t>
            </a:r>
            <a:r>
              <a:rPr lang="zh-CN" altLang="en-US" dirty="0" smtClean="0"/>
              <a:t>频道</a:t>
            </a:r>
            <a:r>
              <a:rPr lang="en-US" altLang="zh-CN" dirty="0"/>
              <a:t/>
            </a:r>
            <a:br>
              <a:rPr lang="en-US" altLang="zh-CN" dirty="0"/>
            </a:br>
            <a:r>
              <a:rPr lang="zh-CN" altLang="en-US" dirty="0" smtClean="0"/>
              <a:t>影响力</a:t>
            </a:r>
            <a:endParaRPr lang="zh-CN" altLang="en-US" dirty="0"/>
          </a:p>
        </p:txBody>
      </p:sp>
      <p:pic>
        <p:nvPicPr>
          <p:cNvPr id="2050" name="Picture 2" descr="http://www.199it.com/wp-content/uploads/2012/10/1350094165657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5974" y="-16634057"/>
            <a:ext cx="8060776" cy="3075610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23410" y="5931281"/>
            <a:ext cx="5961755" cy="369332"/>
          </a:xfrm>
          <a:prstGeom prst="rect">
            <a:avLst/>
          </a:prstGeom>
        </p:spPr>
        <p:txBody>
          <a:bodyPr wrap="square">
            <a:spAutoFit/>
          </a:bodyPr>
          <a:lstStyle/>
          <a:p>
            <a:r>
              <a:rPr lang="en-US" altLang="zh-CN" dirty="0">
                <a:solidFill>
                  <a:srgbClr val="00B0F0"/>
                </a:solidFill>
              </a:rPr>
              <a:t>http://www.36dsj.com/archives/52053</a:t>
            </a:r>
            <a:endParaRPr lang="zh-CN" altLang="en-US" dirty="0">
              <a:solidFill>
                <a:srgbClr val="00B0F0"/>
              </a:solidFill>
            </a:endParaRPr>
          </a:p>
        </p:txBody>
      </p:sp>
    </p:spTree>
    <p:extLst>
      <p:ext uri="{BB962C8B-B14F-4D97-AF65-F5344CB8AC3E}">
        <p14:creationId xmlns:p14="http://schemas.microsoft.com/office/powerpoint/2010/main" val="136246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channel</a:t>
            </a:r>
            <a:r>
              <a:rPr lang="zh-CN" altLang="en-US" dirty="0"/>
              <a:t>是上传视频的集合。</a:t>
            </a:r>
            <a:br>
              <a:rPr lang="zh-CN" altLang="en-US" dirty="0"/>
            </a:br>
            <a:r>
              <a:rPr lang="en-US" altLang="zh-CN" dirty="0"/>
              <a:t>playlist</a:t>
            </a:r>
            <a:r>
              <a:rPr lang="zh-CN" altLang="en-US" dirty="0"/>
              <a:t>是你播放视频的集合。</a:t>
            </a:r>
          </a:p>
        </p:txBody>
      </p:sp>
    </p:spTree>
    <p:extLst>
      <p:ext uri="{BB962C8B-B14F-4D97-AF65-F5344CB8AC3E}">
        <p14:creationId xmlns:p14="http://schemas.microsoft.com/office/powerpoint/2010/main" val="69638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281792" y="1352123"/>
            <a:ext cx="8556823" cy="5423890"/>
          </a:xfrm>
          <a:prstGeom prst="rect">
            <a:avLst/>
          </a:prstGeom>
        </p:spPr>
      </p:pic>
      <p:sp>
        <p:nvSpPr>
          <p:cNvPr id="5" name="标题 1"/>
          <p:cNvSpPr>
            <a:spLocks noGrp="1"/>
          </p:cNvSpPr>
          <p:nvPr>
            <p:ph type="title"/>
          </p:nvPr>
        </p:nvSpPr>
        <p:spPr>
          <a:xfrm>
            <a:off x="838200" y="299811"/>
            <a:ext cx="10515600" cy="1325563"/>
          </a:xfrm>
        </p:spPr>
        <p:txBody>
          <a:bodyPr/>
          <a:lstStyle/>
          <a:p>
            <a:r>
              <a:rPr lang="en-US" altLang="zh-CN" dirty="0" err="1" smtClean="0"/>
              <a:t>Youtube</a:t>
            </a:r>
            <a:r>
              <a:rPr lang="en-US" altLang="zh-CN" dirty="0" smtClean="0"/>
              <a:t>-dl</a:t>
            </a:r>
            <a:endParaRPr lang="zh-CN" altLang="en-US" dirty="0"/>
          </a:p>
        </p:txBody>
      </p:sp>
    </p:spTree>
    <p:extLst>
      <p:ext uri="{BB962C8B-B14F-4D97-AF65-F5344CB8AC3E}">
        <p14:creationId xmlns:p14="http://schemas.microsoft.com/office/powerpoint/2010/main" val="238861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Youtube</a:t>
            </a:r>
            <a:r>
              <a:rPr lang="en-US" altLang="zh-CN" dirty="0" smtClean="0"/>
              <a:t>-dl</a:t>
            </a:r>
            <a:endParaRPr lang="zh-CN" altLang="en-US" dirty="0"/>
          </a:p>
        </p:txBody>
      </p:sp>
      <p:sp>
        <p:nvSpPr>
          <p:cNvPr id="4" name="Rectangle 1"/>
          <p:cNvSpPr>
            <a:spLocks noGrp="1" noChangeArrowheads="1"/>
          </p:cNvSpPr>
          <p:nvPr>
            <p:ph idx="1"/>
          </p:nvPr>
        </p:nvSpPr>
        <p:spPr bwMode="auto">
          <a:xfrm>
            <a:off x="838199" y="2479459"/>
            <a:ext cx="10665278" cy="3785652"/>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altLang="zh-CN" sz="1000" dirty="0">
                <a:solidFill>
                  <a:srgbClr val="F8F8F2"/>
                </a:solidFill>
                <a:latin typeface="DejaVu Sans Mono" panose="020B0609030804020204" pitchFamily="49" charset="0"/>
                <a:cs typeface="DejaVu Sans Mono" panose="020B0609030804020204" pitchFamily="49" charset="0"/>
              </a:rPr>
              <a:t>[</a:t>
            </a:r>
            <a:r>
              <a:rPr lang="en-US" altLang="zh-CN" sz="1000" dirty="0" smtClean="0">
                <a:solidFill>
                  <a:srgbClr val="F8F8F2"/>
                </a:solidFill>
                <a:latin typeface="DejaVu Sans Mono" panose="020B0609030804020204" pitchFamily="49" charset="0"/>
                <a:cs typeface="DejaVu Sans Mono" panose="020B0609030804020204" pitchFamily="49" charset="0"/>
              </a:rPr>
              <a:t>youtube-dl.exe "</a:t>
            </a:r>
            <a:r>
              <a:rPr lang="en-US" altLang="zh-CN" sz="1000" dirty="0">
                <a:solidFill>
                  <a:srgbClr val="F8F8F2"/>
                </a:solidFill>
                <a:latin typeface="DejaVu Sans Mono" panose="020B0609030804020204" pitchFamily="49" charset="0"/>
                <a:cs typeface="DejaVu Sans Mono" panose="020B0609030804020204" pitchFamily="49" charset="0"/>
              </a:rPr>
              <a:t>https://www.youtube.com/user/TEDtalksDirector/playlists" --skip-download --</a:t>
            </a:r>
          </a:p>
          <a:p>
            <a:pPr marL="0" lvl="0" indent="0" eaLnBrk="0" fontAlgn="base" hangingPunct="0">
              <a:lnSpc>
                <a:spcPct val="100000"/>
              </a:lnSpc>
              <a:spcBef>
                <a:spcPct val="0"/>
              </a:spcBef>
              <a:spcAft>
                <a:spcPct val="0"/>
              </a:spcAft>
              <a:buNone/>
            </a:pPr>
            <a:r>
              <a:rPr lang="en-US" altLang="zh-CN" sz="1000" dirty="0">
                <a:solidFill>
                  <a:srgbClr val="F8F8F2"/>
                </a:solidFill>
                <a:latin typeface="DejaVu Sans Mono" panose="020B0609030804020204" pitchFamily="49" charset="0"/>
                <a:cs typeface="DejaVu Sans Mono" panose="020B0609030804020204" pitchFamily="49" charset="0"/>
              </a:rPr>
              <a:t>simulate --get-</a:t>
            </a:r>
            <a:r>
              <a:rPr lang="en-US" altLang="zh-CN" sz="1000" dirty="0" err="1">
                <a:solidFill>
                  <a:srgbClr val="F8F8F2"/>
                </a:solidFill>
                <a:latin typeface="DejaVu Sans Mono" panose="020B0609030804020204" pitchFamily="49" charset="0"/>
                <a:cs typeface="DejaVu Sans Mono" panose="020B0609030804020204" pitchFamily="49" charset="0"/>
              </a:rPr>
              <a:t>url</a:t>
            </a:r>
            <a:r>
              <a:rPr lang="en-US" altLang="zh-CN" sz="1000" dirty="0">
                <a:solidFill>
                  <a:srgbClr val="F8F8F2"/>
                </a:solidFill>
                <a:latin typeface="DejaVu Sans Mono" panose="020B0609030804020204" pitchFamily="49" charset="0"/>
                <a:cs typeface="DejaVu Sans Mono" panose="020B0609030804020204" pitchFamily="49" charset="0"/>
              </a:rPr>
              <a:t> --get-id  --get-title --</a:t>
            </a:r>
            <a:r>
              <a:rPr lang="en-US" altLang="zh-CN" sz="1000" dirty="0" smtClean="0">
                <a:solidFill>
                  <a:srgbClr val="F8F8F2"/>
                </a:solidFill>
                <a:latin typeface="DejaVu Sans Mono" panose="020B0609030804020204" pitchFamily="49" charset="0"/>
                <a:cs typeface="DejaVu Sans Mono" panose="020B0609030804020204" pitchFamily="49" charset="0"/>
              </a:rPr>
              <a:t>get-description&gt;all.log]</a:t>
            </a:r>
          </a:p>
          <a:p>
            <a:pPr marL="0" lvl="0" indent="0" eaLnBrk="0" fontAlgn="base" hangingPunct="0">
              <a:lnSpc>
                <a:spcPct val="100000"/>
              </a:lnSpc>
              <a:spcBef>
                <a:spcPct val="0"/>
              </a:spcBef>
              <a:spcAft>
                <a:spcPct val="0"/>
              </a:spcAft>
              <a:buNone/>
            </a:pPr>
            <a:endParaRPr lang="en-US" altLang="zh-CN" sz="1000" dirty="0" smtClean="0">
              <a:solidFill>
                <a:srgbClr val="F8F8F2"/>
              </a:solidFill>
              <a:latin typeface="DejaVu Sans Mono" panose="020B0609030804020204" pitchFamily="49" charset="0"/>
              <a:cs typeface="DejaVu Sans Mono" panose="020B0609030804020204" pitchFamily="49" charset="0"/>
            </a:endParaRPr>
          </a:p>
          <a:p>
            <a:pPr marL="0" lvl="0" indent="0" eaLnBrk="0" fontAlgn="base" hangingPunct="0">
              <a:lnSpc>
                <a:spcPct val="100000"/>
              </a:lnSpc>
              <a:spcBef>
                <a:spcPct val="0"/>
              </a:spcBef>
              <a:spcAft>
                <a:spcPct val="0"/>
              </a:spcAft>
              <a:buNone/>
            </a:pPr>
            <a:r>
              <a:rPr lang="en-US" altLang="zh-CN" sz="1000" dirty="0" smtClean="0">
                <a:solidFill>
                  <a:srgbClr val="F8F8F2"/>
                </a:solidFill>
                <a:latin typeface="DejaVu Sans Mono" panose="020B0609030804020204" pitchFamily="49" charset="0"/>
                <a:cs typeface="DejaVu Sans Mono" panose="020B0609030804020204" pitchFamily="49" charset="0"/>
              </a:rPr>
              <a:t>[</a:t>
            </a:r>
            <a:r>
              <a:rPr lang="en-US" altLang="zh-CN" sz="1000" dirty="0">
                <a:solidFill>
                  <a:srgbClr val="F8F8F2"/>
                </a:solidFill>
                <a:latin typeface="DejaVu Sans Mono" panose="020B0609030804020204" pitchFamily="49" charset="0"/>
                <a:cs typeface="DejaVu Sans Mono" panose="020B0609030804020204" pitchFamily="49" charset="0"/>
              </a:rPr>
              <a:t>--</a:t>
            </a:r>
            <a:r>
              <a:rPr lang="en-US" altLang="zh-CN" sz="1000" dirty="0" smtClean="0">
                <a:solidFill>
                  <a:srgbClr val="F8F8F2"/>
                </a:solidFill>
                <a:latin typeface="DejaVu Sans Mono" panose="020B0609030804020204" pitchFamily="49" charset="0"/>
                <a:cs typeface="DejaVu Sans Mono" panose="020B0609030804020204" pitchFamily="49" charset="0"/>
              </a:rPr>
              <a:t>get-title]</a:t>
            </a:r>
            <a:endParaRPr lang="en-US" altLang="zh-CN" sz="1000" dirty="0">
              <a:solidFill>
                <a:srgbClr val="F8F8F2"/>
              </a:solidFill>
              <a:latin typeface="DejaVu Sans Mono" panose="020B0609030804020204" pitchFamily="49" charset="0"/>
              <a:cs typeface="DejaVu Sans Mono" panose="020B06090308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How Syria's architecture laid the foundation for brutal war | Marwa Al-Sabouni</a:t>
            </a:r>
            <a:endParaRPr kumimoji="0" lang="en-US"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endParaRPr>
          </a:p>
          <a:p>
            <a:pPr marL="0" lvl="0" indent="0" eaLnBrk="0" fontAlgn="base" hangingPunct="0">
              <a:lnSpc>
                <a:spcPct val="100000"/>
              </a:lnSpc>
              <a:spcBef>
                <a:spcPct val="0"/>
              </a:spcBef>
              <a:spcAft>
                <a:spcPct val="0"/>
              </a:spcAft>
              <a:buNone/>
            </a:pPr>
            <a:r>
              <a:rPr lang="en-US" altLang="zh-CN" sz="1000" dirty="0" smtClean="0">
                <a:solidFill>
                  <a:srgbClr val="F8F8F2"/>
                </a:solidFill>
                <a:latin typeface="DejaVu Sans Mono" panose="020B0609030804020204" pitchFamily="49" charset="0"/>
                <a:cs typeface="DejaVu Sans Mono" panose="020B0609030804020204" pitchFamily="49" charset="0"/>
              </a:rPr>
              <a:t>[</a:t>
            </a:r>
            <a:r>
              <a:rPr lang="en-US" altLang="zh-CN" sz="1000" dirty="0">
                <a:solidFill>
                  <a:srgbClr val="F8F8F2"/>
                </a:solidFill>
                <a:latin typeface="DejaVu Sans Mono" panose="020B0609030804020204" pitchFamily="49" charset="0"/>
                <a:cs typeface="DejaVu Sans Mono" panose="020B0609030804020204" pitchFamily="49" charset="0"/>
              </a:rPr>
              <a:t>--</a:t>
            </a:r>
            <a:r>
              <a:rPr lang="en-US" altLang="zh-CN" sz="1000" dirty="0" smtClean="0">
                <a:solidFill>
                  <a:srgbClr val="F8F8F2"/>
                </a:solidFill>
                <a:latin typeface="DejaVu Sans Mono" panose="020B0609030804020204" pitchFamily="49" charset="0"/>
                <a:cs typeface="DejaVu Sans Mono" panose="020B0609030804020204" pitchFamily="49" charset="0"/>
              </a:rPr>
              <a:t>get-id]</a:t>
            </a: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8yqAD0MX3Zk</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endParaRPr kumimoji="0" lang="en-US"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endParaRPr>
          </a:p>
          <a:p>
            <a:pPr marL="0" lvl="0" indent="0" eaLnBrk="0" fontAlgn="base" hangingPunct="0">
              <a:lnSpc>
                <a:spcPct val="100000"/>
              </a:lnSpc>
              <a:spcBef>
                <a:spcPct val="0"/>
              </a:spcBef>
              <a:spcAft>
                <a:spcPct val="0"/>
              </a:spcAft>
              <a:buNone/>
            </a:pPr>
            <a:r>
              <a:rPr lang="en-US" altLang="zh-CN" sz="1000" dirty="0" smtClean="0">
                <a:solidFill>
                  <a:srgbClr val="F8F8F2"/>
                </a:solidFill>
                <a:latin typeface="DejaVu Sans Mono" panose="020B0609030804020204" pitchFamily="49" charset="0"/>
                <a:cs typeface="DejaVu Sans Mono" panose="020B0609030804020204" pitchFamily="49" charset="0"/>
              </a:rPr>
              <a:t>[</a:t>
            </a:r>
            <a:r>
              <a:rPr lang="en-US" altLang="zh-CN" sz="1000" dirty="0">
                <a:solidFill>
                  <a:srgbClr val="F8F8F2"/>
                </a:solidFill>
                <a:latin typeface="DejaVu Sans Mono" panose="020B0609030804020204" pitchFamily="49" charset="0"/>
                <a:cs typeface="DejaVu Sans Mono" panose="020B0609030804020204" pitchFamily="49" charset="0"/>
              </a:rPr>
              <a:t>--get-description</a:t>
            </a:r>
            <a:r>
              <a:rPr lang="en-US" altLang="zh-CN" sz="1000" dirty="0" smtClean="0">
                <a:solidFill>
                  <a:srgbClr val="F8F8F2"/>
                </a:solidFill>
                <a:latin typeface="DejaVu Sans Mono" panose="020B0609030804020204" pitchFamily="49" charset="0"/>
                <a:cs typeface="DejaVu Sans Mono" panose="020B0609030804020204" pitchFamily="49" charset="0"/>
              </a:rPr>
              <a:t>]</a:t>
            </a:r>
            <a:endParaRPr kumimoji="0" lang="en-US"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What caused the war in Syria? Oppression, drought and religious differences all played key roles, but Marwa Al-Sabouni suggests another reason: architecture. Speaking to us over the Internet from Homs, where for the last six years she has watched the war tear her city apart, Al-Sabouni suggests that Syria's architecture divided its once tolerant and multicultural society into single-identity enclaves defined by class and religion. The country's future now depends on how it chooses to rebuild.</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TEDTalks is a daily video podcast of the best talks and performances from the TED Conference, where the world's leading thinkers and doers give the talk of their lives in 18 minutes (or less). Look for talks on Technology, Entertainment and Design -- plus science, business, global issues, the arts and much more.</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Find closed captions and translated subtitles in many languages at http://www.ted.com/translate</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Follow TED news on Twitter: http://www.twitter.com/tednews</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Like TED on Facebook: https://www.facebook.com/TED</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
            </a:r>
            <a:b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br>
            <a:r>
              <a:rPr kumimoji="0" lang="zh-CN" altLang="zh-CN" sz="1000" b="0" i="0" u="none" strike="noStrike" cap="none" normalizeH="0" baseline="0" dirty="0" smtClean="0">
                <a:ln>
                  <a:noFill/>
                </a:ln>
                <a:solidFill>
                  <a:srgbClr val="F8F8F2"/>
                </a:solidFill>
                <a:effectLst/>
                <a:latin typeface="DejaVu Sans Mono" panose="020B0609030804020204" pitchFamily="49" charset="0"/>
                <a:cs typeface="DejaVu Sans Mono" panose="020B0609030804020204" pitchFamily="49" charset="0"/>
              </a:rPr>
              <a:t>Subscribe to our channel: http://www.youtube.com/user/TEDtalksDirector</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5" name="矩形 4"/>
          <p:cNvSpPr/>
          <p:nvPr/>
        </p:nvSpPr>
        <p:spPr>
          <a:xfrm>
            <a:off x="838199" y="1690688"/>
            <a:ext cx="10599965" cy="646331"/>
          </a:xfrm>
          <a:prstGeom prst="rect">
            <a:avLst/>
          </a:prstGeom>
        </p:spPr>
        <p:txBody>
          <a:bodyPr wrap="square">
            <a:spAutoFit/>
          </a:bodyPr>
          <a:lstStyle/>
          <a:p>
            <a:r>
              <a:rPr lang="zh-CN" altLang="en-US" dirty="0" smtClean="0"/>
              <a:t>youtube</a:t>
            </a:r>
            <a:r>
              <a:rPr lang="zh-CN" altLang="en-US" dirty="0"/>
              <a:t>-dl.exe "https://www.youtube.com/user/TEDtalksDirector/playlists" </a:t>
            </a:r>
            <a:endParaRPr lang="en-US" altLang="zh-CN" dirty="0" smtClean="0"/>
          </a:p>
          <a:p>
            <a:r>
              <a:rPr lang="zh-CN" altLang="en-US" dirty="0" smtClean="0"/>
              <a:t>--</a:t>
            </a:r>
            <a:r>
              <a:rPr lang="zh-CN" altLang="en-US" dirty="0"/>
              <a:t>skip-download </a:t>
            </a:r>
            <a:r>
              <a:rPr lang="zh-CN" altLang="en-US" dirty="0" smtClean="0"/>
              <a:t>--simulate --</a:t>
            </a:r>
            <a:r>
              <a:rPr lang="zh-CN" altLang="en-US" dirty="0"/>
              <a:t>get-url </a:t>
            </a:r>
            <a:r>
              <a:rPr lang="zh-CN" altLang="en-US" dirty="0" smtClean="0"/>
              <a:t>--</a:t>
            </a:r>
            <a:r>
              <a:rPr lang="zh-CN" altLang="en-US" dirty="0"/>
              <a:t>get-id  --get-title --get-description --write-</a:t>
            </a:r>
            <a:r>
              <a:rPr lang="zh-CN" altLang="en-US" dirty="0" smtClean="0"/>
              <a:t>sub</a:t>
            </a:r>
            <a:endParaRPr lang="zh-CN" altLang="en-US" dirty="0"/>
          </a:p>
        </p:txBody>
      </p:sp>
    </p:spTree>
    <p:extLst>
      <p:ext uri="{BB962C8B-B14F-4D97-AF65-F5344CB8AC3E}">
        <p14:creationId xmlns:p14="http://schemas.microsoft.com/office/powerpoint/2010/main" val="4145225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提取字幕</a:t>
            </a:r>
            <a:r>
              <a:rPr lang="zh-CN" altLang="en-US" sz="2000" dirty="0" smtClean="0"/>
              <a:t>（不下载视频）</a:t>
            </a:r>
            <a:endParaRPr lang="zh-CN" altLang="en-US" sz="2000" dirty="0"/>
          </a:p>
        </p:txBody>
      </p:sp>
      <p:pic>
        <p:nvPicPr>
          <p:cNvPr id="6" name="内容占位符 5"/>
          <p:cNvPicPr>
            <a:picLocks noGrp="1" noChangeAspect="1"/>
          </p:cNvPicPr>
          <p:nvPr>
            <p:ph idx="1"/>
          </p:nvPr>
        </p:nvPicPr>
        <p:blipFill>
          <a:blip r:embed="rId2"/>
          <a:stretch>
            <a:fillRect/>
          </a:stretch>
        </p:blipFill>
        <p:spPr>
          <a:xfrm>
            <a:off x="1011009" y="2250742"/>
            <a:ext cx="2891519" cy="4171372"/>
          </a:xfrm>
          <a:prstGeom prst="rect">
            <a:avLst/>
          </a:prstGeom>
        </p:spPr>
      </p:pic>
      <p:sp>
        <p:nvSpPr>
          <p:cNvPr id="4" name="矩形 3"/>
          <p:cNvSpPr/>
          <p:nvPr/>
        </p:nvSpPr>
        <p:spPr>
          <a:xfrm>
            <a:off x="838200" y="1611772"/>
            <a:ext cx="10515600" cy="369332"/>
          </a:xfrm>
          <a:prstGeom prst="rect">
            <a:avLst/>
          </a:prstGeom>
        </p:spPr>
        <p:txBody>
          <a:bodyPr wrap="square">
            <a:spAutoFit/>
          </a:bodyPr>
          <a:lstStyle/>
          <a:p>
            <a:r>
              <a:rPr lang="zh-CN" altLang="en-US" dirty="0"/>
              <a:t>&gt;youtube-dl --skip-download --write-sub  https://www.youtube.com/watch?v=0TjgZbVdOLA</a:t>
            </a:r>
          </a:p>
        </p:txBody>
      </p:sp>
      <p:pic>
        <p:nvPicPr>
          <p:cNvPr id="5" name="图片 4"/>
          <p:cNvPicPr>
            <a:picLocks noChangeAspect="1"/>
          </p:cNvPicPr>
          <p:nvPr/>
        </p:nvPicPr>
        <p:blipFill>
          <a:blip r:embed="rId3"/>
          <a:stretch>
            <a:fillRect/>
          </a:stretch>
        </p:blipFill>
        <p:spPr>
          <a:xfrm>
            <a:off x="1011010" y="1981103"/>
            <a:ext cx="8418739" cy="269639"/>
          </a:xfrm>
          <a:prstGeom prst="rect">
            <a:avLst/>
          </a:prstGeom>
        </p:spPr>
      </p:pic>
    </p:spTree>
    <p:extLst>
      <p:ext uri="{BB962C8B-B14F-4D97-AF65-F5344CB8AC3E}">
        <p14:creationId xmlns:p14="http://schemas.microsoft.com/office/powerpoint/2010/main" val="3842050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314" y="283482"/>
            <a:ext cx="3193596" cy="1063625"/>
          </a:xfrm>
        </p:spPr>
        <p:txBody>
          <a:bodyPr/>
          <a:lstStyle/>
          <a:p>
            <a:r>
              <a:rPr lang="zh-CN" altLang="en-US" dirty="0" smtClean="0"/>
              <a:t>--</a:t>
            </a:r>
            <a:r>
              <a:rPr lang="zh-CN" altLang="en-US" dirty="0"/>
              <a:t>print-json </a:t>
            </a:r>
          </a:p>
        </p:txBody>
      </p:sp>
      <p:pic>
        <p:nvPicPr>
          <p:cNvPr id="5" name="内容占位符 4"/>
          <p:cNvPicPr>
            <a:picLocks noGrp="1" noChangeAspect="1"/>
          </p:cNvPicPr>
          <p:nvPr>
            <p:ph idx="1"/>
          </p:nvPr>
        </p:nvPicPr>
        <p:blipFill>
          <a:blip r:embed="rId2"/>
          <a:stretch>
            <a:fillRect/>
          </a:stretch>
        </p:blipFill>
        <p:spPr>
          <a:xfrm>
            <a:off x="3867149" y="365125"/>
            <a:ext cx="8109857" cy="6320702"/>
          </a:xfrm>
          <a:prstGeom prst="rect">
            <a:avLst/>
          </a:prstGeom>
        </p:spPr>
      </p:pic>
      <p:sp>
        <p:nvSpPr>
          <p:cNvPr id="6" name="矩形 5"/>
          <p:cNvSpPr/>
          <p:nvPr/>
        </p:nvSpPr>
        <p:spPr>
          <a:xfrm>
            <a:off x="423181" y="2039924"/>
            <a:ext cx="3216729" cy="1477328"/>
          </a:xfrm>
          <a:prstGeom prst="rect">
            <a:avLst/>
          </a:prstGeom>
        </p:spPr>
        <p:txBody>
          <a:bodyPr wrap="square">
            <a:spAutoFit/>
          </a:bodyPr>
          <a:lstStyle/>
          <a:p>
            <a:r>
              <a:rPr lang="zh-CN" altLang="en-US" dirty="0" smtClean="0"/>
              <a:t>youtube</a:t>
            </a:r>
            <a:r>
              <a:rPr lang="zh-CN" altLang="en-US" dirty="0"/>
              <a:t>-dl </a:t>
            </a:r>
            <a:endParaRPr lang="en-US" altLang="zh-CN" dirty="0" smtClean="0"/>
          </a:p>
          <a:p>
            <a:r>
              <a:rPr lang="zh-CN" altLang="en-US" dirty="0" smtClean="0"/>
              <a:t>--</a:t>
            </a:r>
            <a:r>
              <a:rPr lang="zh-CN" altLang="en-US" dirty="0"/>
              <a:t>skip-download </a:t>
            </a:r>
            <a:endParaRPr lang="en-US" altLang="zh-CN" dirty="0" smtClean="0"/>
          </a:p>
          <a:p>
            <a:r>
              <a:rPr lang="zh-CN" altLang="en-US" dirty="0" smtClean="0">
                <a:solidFill>
                  <a:srgbClr val="FF0000"/>
                </a:solidFill>
              </a:rPr>
              <a:t>--</a:t>
            </a:r>
            <a:r>
              <a:rPr lang="zh-CN" altLang="en-US" dirty="0">
                <a:solidFill>
                  <a:srgbClr val="FF0000"/>
                </a:solidFill>
              </a:rPr>
              <a:t>print-json </a:t>
            </a:r>
            <a:r>
              <a:rPr lang="zh-CN" altLang="en-US" dirty="0"/>
              <a:t>"https://www.youtube.com/watch?v=</a:t>
            </a:r>
            <a:r>
              <a:rPr lang="zh-CN" altLang="en-US" dirty="0" smtClean="0"/>
              <a:t>smkyorC</a:t>
            </a:r>
            <a:r>
              <a:rPr lang="zh-CN" altLang="en-US" dirty="0"/>
              <a:t>5qwc</a:t>
            </a:r>
            <a:r>
              <a:rPr lang="zh-CN" altLang="en-US" dirty="0" smtClean="0"/>
              <a:t>"</a:t>
            </a:r>
            <a:endParaRPr lang="zh-CN" altLang="en-US" dirty="0"/>
          </a:p>
        </p:txBody>
      </p:sp>
      <p:sp>
        <p:nvSpPr>
          <p:cNvPr id="7" name="Rectangle 1"/>
          <p:cNvSpPr>
            <a:spLocks noChangeArrowheads="1"/>
          </p:cNvSpPr>
          <p:nvPr/>
        </p:nvSpPr>
        <p:spPr bwMode="auto">
          <a:xfrm>
            <a:off x="555171" y="1461785"/>
            <a:ext cx="2857500" cy="2769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Be quiet and </a:t>
            </a:r>
            <a:r>
              <a:rPr kumimoji="0" lang="zh-CN" altLang="zh-CN" sz="9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print the video information as JSON</a:t>
            </a:r>
            <a:r>
              <a:rPr kumimoji="0" lang="zh-CN" altLang="zh-CN" sz="900" b="0" i="0" u="none" strike="noStrike" cap="none" normalizeH="0" baseline="0" dirty="0" smtClean="0">
                <a:ln>
                  <a:noFill/>
                </a:ln>
                <a:solidFill>
                  <a:srgbClr val="333333"/>
                </a:solidFill>
                <a:effectLst/>
                <a:latin typeface="Consolas" panose="020B0609020204030204" pitchFamily="49" charset="0"/>
                <a:cs typeface="Consolas" panose="020B0609020204030204" pitchFamily="49" charset="0"/>
              </a:rPr>
              <a:t> (video is still being downloaded).</a:t>
            </a:r>
            <a:r>
              <a:rPr kumimoji="0" lang="zh-CN" altLang="zh-CN" sz="800" b="0" i="0" u="none" strike="noStrike" cap="none" normalizeH="0" baseline="0" dirty="0" smtClean="0">
                <a:ln>
                  <a:noFill/>
                </a:ln>
                <a:solidFill>
                  <a:schemeClr val="tx1"/>
                </a:solidFill>
                <a:effectLst/>
              </a:rPr>
              <a:t>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6553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USA</a:t>
            </a:r>
            <a:endParaRPr lang="zh-CN" altLang="en-US" dirty="0"/>
          </a:p>
        </p:txBody>
      </p:sp>
      <p:pic>
        <p:nvPicPr>
          <p:cNvPr id="7" name="内容占位符 6"/>
          <p:cNvPicPr>
            <a:picLocks noGrp="1" noChangeAspect="1"/>
          </p:cNvPicPr>
          <p:nvPr>
            <p:ph idx="1"/>
          </p:nvPr>
        </p:nvPicPr>
        <p:blipFill>
          <a:blip r:embed="rId2"/>
          <a:stretch>
            <a:fillRect/>
          </a:stretch>
        </p:blipFill>
        <p:spPr>
          <a:xfrm>
            <a:off x="2039146" y="1825625"/>
            <a:ext cx="8113707" cy="4351338"/>
          </a:xfrm>
          <a:prstGeom prst="rect">
            <a:avLst/>
          </a:prstGeom>
        </p:spPr>
      </p:pic>
    </p:spTree>
    <p:extLst>
      <p:ext uri="{BB962C8B-B14F-4D97-AF65-F5344CB8AC3E}">
        <p14:creationId xmlns:p14="http://schemas.microsoft.com/office/powerpoint/2010/main" val="878709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台湾</a:t>
            </a:r>
            <a:endParaRPr lang="zh-CN" altLang="en-US" dirty="0"/>
          </a:p>
        </p:txBody>
      </p:sp>
      <p:pic>
        <p:nvPicPr>
          <p:cNvPr id="4" name="内容占位符 3"/>
          <p:cNvPicPr>
            <a:picLocks noGrp="1" noChangeAspect="1"/>
          </p:cNvPicPr>
          <p:nvPr>
            <p:ph idx="1"/>
          </p:nvPr>
        </p:nvPicPr>
        <p:blipFill>
          <a:blip r:embed="rId2"/>
          <a:stretch>
            <a:fillRect/>
          </a:stretch>
        </p:blipFill>
        <p:spPr>
          <a:xfrm>
            <a:off x="2361102" y="1825625"/>
            <a:ext cx="7469796" cy="4351338"/>
          </a:xfrm>
          <a:prstGeom prst="rect">
            <a:avLst/>
          </a:prstGeom>
        </p:spPr>
      </p:pic>
    </p:spTree>
    <p:extLst>
      <p:ext uri="{BB962C8B-B14F-4D97-AF65-F5344CB8AC3E}">
        <p14:creationId xmlns:p14="http://schemas.microsoft.com/office/powerpoint/2010/main" val="1080815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t>
            </a:r>
            <a:r>
              <a:rPr lang="en-US" altLang="zh-CN" dirty="0" smtClean="0"/>
              <a:t>apan</a:t>
            </a:r>
            <a:endParaRPr lang="zh-CN" altLang="en-US" dirty="0"/>
          </a:p>
        </p:txBody>
      </p:sp>
      <p:pic>
        <p:nvPicPr>
          <p:cNvPr id="4" name="内容占位符 3"/>
          <p:cNvPicPr>
            <a:picLocks noGrp="1" noChangeAspect="1"/>
          </p:cNvPicPr>
          <p:nvPr>
            <p:ph idx="1"/>
          </p:nvPr>
        </p:nvPicPr>
        <p:blipFill>
          <a:blip r:embed="rId2"/>
          <a:stretch>
            <a:fillRect/>
          </a:stretch>
        </p:blipFill>
        <p:spPr>
          <a:xfrm>
            <a:off x="2361102" y="1825625"/>
            <a:ext cx="7469796" cy="4351338"/>
          </a:xfrm>
          <a:prstGeom prst="rect">
            <a:avLst/>
          </a:prstGeom>
        </p:spPr>
      </p:pic>
    </p:spTree>
    <p:extLst>
      <p:ext uri="{BB962C8B-B14F-4D97-AF65-F5344CB8AC3E}">
        <p14:creationId xmlns:p14="http://schemas.microsoft.com/office/powerpoint/2010/main" val="179657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77586" y="1807066"/>
            <a:ext cx="5151664" cy="4719031"/>
          </a:xfrm>
          <a:prstGeom prst="rect">
            <a:avLst/>
          </a:prstGeom>
        </p:spPr>
      </p:pic>
      <p:sp>
        <p:nvSpPr>
          <p:cNvPr id="2" name="标题 1"/>
          <p:cNvSpPr>
            <a:spLocks noGrp="1"/>
          </p:cNvSpPr>
          <p:nvPr>
            <p:ph type="title"/>
          </p:nvPr>
        </p:nvSpPr>
        <p:spPr/>
        <p:txBody>
          <a:bodyPr>
            <a:normAutofit/>
          </a:bodyPr>
          <a:lstStyle/>
          <a:p>
            <a:r>
              <a:rPr lang="zh-CN" altLang="en-US" dirty="0"/>
              <a:t>特点</a:t>
            </a:r>
            <a:r>
              <a:rPr lang="en-US" altLang="zh-CN" dirty="0" smtClean="0"/>
              <a:t>-2   </a:t>
            </a:r>
            <a:r>
              <a:rPr lang="zh-CN" altLang="en-US" dirty="0" smtClean="0"/>
              <a:t>列表页动态生成</a:t>
            </a:r>
            <a:r>
              <a:rPr lang="en-US" altLang="zh-CN" dirty="0" smtClean="0"/>
              <a:t/>
            </a:r>
            <a:br>
              <a:rPr lang="en-US" altLang="zh-CN" dirty="0" smtClean="0"/>
            </a:br>
            <a:r>
              <a:rPr lang="en-US" altLang="zh-CN" dirty="0"/>
              <a:t> </a:t>
            </a:r>
            <a:r>
              <a:rPr lang="en-US" altLang="zh-CN" dirty="0" smtClean="0"/>
              <a:t>                 </a:t>
            </a:r>
            <a:r>
              <a:rPr lang="en-US" altLang="zh-CN" sz="2400" dirty="0" smtClean="0"/>
              <a:t>load more</a:t>
            </a:r>
            <a:r>
              <a:rPr lang="zh-CN" altLang="en-US" sz="2400" dirty="0" smtClean="0"/>
              <a:t>之后还有动态加载的</a:t>
            </a:r>
            <a:r>
              <a:rPr lang="en-US" altLang="zh-CN" sz="2400" dirty="0"/>
              <a:t>load </a:t>
            </a:r>
            <a:r>
              <a:rPr lang="en-US" altLang="zh-CN" sz="2400" dirty="0" smtClean="0"/>
              <a:t>more</a:t>
            </a:r>
            <a:r>
              <a:rPr lang="zh-CN" altLang="en-US" sz="2400" dirty="0" smtClean="0"/>
              <a:t>。。。</a:t>
            </a:r>
            <a:endParaRPr lang="zh-CN" altLang="en-US" sz="2400" dirty="0"/>
          </a:p>
        </p:txBody>
      </p:sp>
      <p:sp>
        <p:nvSpPr>
          <p:cNvPr id="3" name="内容占位符 2"/>
          <p:cNvSpPr>
            <a:spLocks noGrp="1"/>
          </p:cNvSpPr>
          <p:nvPr>
            <p:ph idx="1"/>
          </p:nvPr>
        </p:nvSpPr>
        <p:spPr>
          <a:xfrm>
            <a:off x="5747656" y="1807066"/>
            <a:ext cx="5606143" cy="4719031"/>
          </a:xfrm>
        </p:spPr>
        <p:txBody>
          <a:bodyPr>
            <a:normAutofit fontScale="47500" lnSpcReduction="20000"/>
          </a:bodyPr>
          <a:lstStyle/>
          <a:p>
            <a:pPr marL="0" indent="0">
              <a:buNone/>
            </a:pPr>
            <a:r>
              <a:rPr lang="en-US" altLang="zh-CN" dirty="0"/>
              <a:t> &lt;button class="</a:t>
            </a:r>
            <a:r>
              <a:rPr lang="en-US" altLang="zh-CN" dirty="0" err="1"/>
              <a:t>yt</a:t>
            </a:r>
            <a:r>
              <a:rPr lang="en-US" altLang="zh-CN" dirty="0"/>
              <a:t>-</a:t>
            </a:r>
            <a:r>
              <a:rPr lang="en-US" altLang="zh-CN" dirty="0" err="1"/>
              <a:t>uix</a:t>
            </a:r>
            <a:r>
              <a:rPr lang="en-US" altLang="zh-CN" dirty="0"/>
              <a:t>-button </a:t>
            </a:r>
            <a:r>
              <a:rPr lang="en-US" altLang="zh-CN" dirty="0" err="1"/>
              <a:t>yt</a:t>
            </a:r>
            <a:r>
              <a:rPr lang="en-US" altLang="zh-CN" dirty="0"/>
              <a:t>-</a:t>
            </a:r>
            <a:r>
              <a:rPr lang="en-US" altLang="zh-CN" dirty="0" err="1"/>
              <a:t>uix</a:t>
            </a:r>
            <a:r>
              <a:rPr lang="en-US" altLang="zh-CN" dirty="0"/>
              <a:t>-button-size-default </a:t>
            </a:r>
            <a:r>
              <a:rPr lang="en-US" altLang="zh-CN" dirty="0" err="1"/>
              <a:t>yt</a:t>
            </a:r>
            <a:r>
              <a:rPr lang="en-US" altLang="zh-CN" dirty="0"/>
              <a:t>-</a:t>
            </a:r>
            <a:r>
              <a:rPr lang="en-US" altLang="zh-CN" dirty="0" err="1"/>
              <a:t>uix</a:t>
            </a:r>
            <a:r>
              <a:rPr lang="en-US" altLang="zh-CN" dirty="0"/>
              <a:t>-button-default load-more-button </a:t>
            </a:r>
            <a:r>
              <a:rPr lang="en-US" altLang="zh-CN" dirty="0" err="1"/>
              <a:t>yt</a:t>
            </a:r>
            <a:r>
              <a:rPr lang="en-US" altLang="zh-CN" dirty="0"/>
              <a:t>-</a:t>
            </a:r>
            <a:r>
              <a:rPr lang="en-US" altLang="zh-CN" dirty="0" err="1"/>
              <a:t>uix</a:t>
            </a:r>
            <a:r>
              <a:rPr lang="en-US" altLang="zh-CN" dirty="0"/>
              <a:t>-load-more browse-items-load-more-button </a:t>
            </a:r>
            <a:r>
              <a:rPr lang="en-US" altLang="zh-CN" dirty="0" err="1"/>
              <a:t>scrolldetect</a:t>
            </a:r>
            <a:r>
              <a:rPr lang="en-US" altLang="zh-CN" dirty="0"/>
              <a:t>" type="button" </a:t>
            </a:r>
            <a:r>
              <a:rPr lang="en-US" altLang="zh-CN" dirty="0" err="1"/>
              <a:t>onclick</a:t>
            </a:r>
            <a:r>
              <a:rPr lang="en-US" altLang="zh-CN" dirty="0"/>
              <a:t>=";return false;" aria-label="Load more</a:t>
            </a:r>
          </a:p>
          <a:p>
            <a:pPr marL="0" indent="0">
              <a:buNone/>
            </a:pPr>
            <a:r>
              <a:rPr lang="en-US" altLang="zh-CN" dirty="0"/>
              <a:t>" data-</a:t>
            </a:r>
            <a:r>
              <a:rPr lang="en-US" altLang="zh-CN" dirty="0" err="1"/>
              <a:t>uix</a:t>
            </a:r>
            <a:r>
              <a:rPr lang="en-US" altLang="zh-CN" dirty="0"/>
              <a:t>-load-more-</a:t>
            </a:r>
            <a:r>
              <a:rPr lang="en-US" altLang="zh-CN" dirty="0" err="1"/>
              <a:t>href</a:t>
            </a:r>
            <a:r>
              <a:rPr lang="en-US" altLang="zh-CN" dirty="0">
                <a:solidFill>
                  <a:srgbClr val="00B0F0"/>
                </a:solidFill>
              </a:rPr>
              <a:t>="/</a:t>
            </a:r>
            <a:r>
              <a:rPr lang="en-US" altLang="zh-CN" dirty="0" err="1">
                <a:solidFill>
                  <a:srgbClr val="00B0F0"/>
                </a:solidFill>
              </a:rPr>
              <a:t>browse_ajax?action_continuation</a:t>
            </a:r>
            <a:r>
              <a:rPr lang="en-US" altLang="zh-CN" dirty="0">
                <a:solidFill>
                  <a:srgbClr val="00B0F0"/>
                </a:solidFill>
              </a:rPr>
              <a:t>=1&amp;amp;continuation=4qmFsgJ5Eg9GRXdoYXRfdG9fd2F0Y2gaZENBaDZSME5wWjBGQlIxWjFRVUZHU1ZOM1FVSldWazFCUVZGQ1IxSllaRzlaV0ZKbVpFYzVabVF5UmpCWk1tZEJRVkZCUVVGUlJVSkJRVUZDUlVGbldYcHpVM0V4V1cweWVuZEpCAA%253D%253D&amp;amp;direct_render=1&amp;amp;target_id=section-list-635127</a:t>
            </a:r>
            <a:r>
              <a:rPr lang="en-US" altLang="zh-CN" dirty="0"/>
              <a:t>" data-</a:t>
            </a:r>
            <a:r>
              <a:rPr lang="en-US" altLang="zh-CN" dirty="0" err="1"/>
              <a:t>scrolldetect</a:t>
            </a:r>
            <a:r>
              <a:rPr lang="en-US" altLang="zh-CN" dirty="0"/>
              <a:t>-callback="load-more-auto" data-</a:t>
            </a:r>
            <a:r>
              <a:rPr lang="en-US" altLang="zh-CN" dirty="0" err="1"/>
              <a:t>uix</a:t>
            </a:r>
            <a:r>
              <a:rPr lang="en-US" altLang="zh-CN" dirty="0"/>
              <a:t>-load-more-target-id="section-list-635127" data-</a:t>
            </a:r>
            <a:r>
              <a:rPr lang="en-US" altLang="zh-CN" dirty="0" err="1"/>
              <a:t>scrolldetect</a:t>
            </a:r>
            <a:r>
              <a:rPr lang="en-US" altLang="zh-CN" dirty="0"/>
              <a:t>-offset="600"&gt;&lt;span class="</a:t>
            </a:r>
            <a:r>
              <a:rPr lang="en-US" altLang="zh-CN" dirty="0" err="1"/>
              <a:t>yt</a:t>
            </a:r>
            <a:r>
              <a:rPr lang="en-US" altLang="zh-CN" dirty="0"/>
              <a:t>-</a:t>
            </a:r>
            <a:r>
              <a:rPr lang="en-US" altLang="zh-CN" dirty="0" err="1"/>
              <a:t>uix</a:t>
            </a:r>
            <a:r>
              <a:rPr lang="en-US" altLang="zh-CN" dirty="0"/>
              <a:t>-button-content"&gt;  &lt;span class="load-more-loading hid"&gt;</a:t>
            </a:r>
          </a:p>
          <a:p>
            <a:pPr marL="0" indent="0">
              <a:buNone/>
            </a:pPr>
            <a:r>
              <a:rPr lang="en-US" altLang="zh-CN" dirty="0"/>
              <a:t>      &lt;span class="</a:t>
            </a:r>
            <a:r>
              <a:rPr lang="en-US" altLang="zh-CN" dirty="0" err="1"/>
              <a:t>yt</a:t>
            </a:r>
            <a:r>
              <a:rPr lang="en-US" altLang="zh-CN" dirty="0"/>
              <a:t>-spinner"&gt;</a:t>
            </a:r>
          </a:p>
          <a:p>
            <a:pPr marL="0" indent="0">
              <a:buNone/>
            </a:pPr>
            <a:r>
              <a:rPr lang="en-US" altLang="zh-CN" dirty="0"/>
              <a:t>      &lt;span title="Loading icon" class="</a:t>
            </a:r>
            <a:r>
              <a:rPr lang="en-US" altLang="zh-CN" dirty="0" err="1"/>
              <a:t>yt</a:t>
            </a:r>
            <a:r>
              <a:rPr lang="en-US" altLang="zh-CN" dirty="0"/>
              <a:t>-spinner-</a:t>
            </a:r>
            <a:r>
              <a:rPr lang="en-US" altLang="zh-CN" dirty="0" err="1"/>
              <a:t>img</a:t>
            </a:r>
            <a:r>
              <a:rPr lang="en-US" altLang="zh-CN" dirty="0"/>
              <a:t>  </a:t>
            </a:r>
            <a:r>
              <a:rPr lang="en-US" altLang="zh-CN" dirty="0" err="1"/>
              <a:t>yt</a:t>
            </a:r>
            <a:r>
              <a:rPr lang="en-US" altLang="zh-CN" dirty="0"/>
              <a:t>-sprite"&gt;&lt;/span</a:t>
            </a:r>
            <a:r>
              <a:rPr lang="en-US" altLang="zh-CN" dirty="0" smtClean="0"/>
              <a:t>&gt;</a:t>
            </a:r>
            <a:endParaRPr lang="en-US" altLang="zh-CN" dirty="0"/>
          </a:p>
          <a:p>
            <a:pPr marL="0" indent="0">
              <a:buNone/>
            </a:pPr>
            <a:r>
              <a:rPr lang="en-US" altLang="zh-CN" dirty="0"/>
              <a:t>Loading...</a:t>
            </a:r>
          </a:p>
          <a:p>
            <a:pPr marL="0" indent="0">
              <a:buNone/>
            </a:pPr>
            <a:r>
              <a:rPr lang="en-US" altLang="zh-CN" dirty="0"/>
              <a:t>  &lt;/span</a:t>
            </a:r>
            <a:r>
              <a:rPr lang="en-US" altLang="zh-CN" dirty="0" smtClean="0"/>
              <a:t>&gt;</a:t>
            </a:r>
            <a:endParaRPr lang="en-US" altLang="zh-CN" dirty="0"/>
          </a:p>
          <a:p>
            <a:pPr marL="0" indent="0">
              <a:buNone/>
            </a:pPr>
            <a:r>
              <a:rPr lang="en-US" altLang="zh-CN" dirty="0"/>
              <a:t>  &lt;/span&gt;</a:t>
            </a:r>
          </a:p>
          <a:p>
            <a:pPr marL="0" indent="0">
              <a:buNone/>
            </a:pPr>
            <a:r>
              <a:rPr lang="en-US" altLang="zh-CN" dirty="0"/>
              <a:t>  &lt;span class="load-more-text"&gt;</a:t>
            </a:r>
          </a:p>
          <a:p>
            <a:pPr marL="0" indent="0">
              <a:buNone/>
            </a:pPr>
            <a:r>
              <a:rPr lang="en-US" altLang="zh-CN" sz="5000" b="1" dirty="0"/>
              <a:t>    Load </a:t>
            </a:r>
            <a:r>
              <a:rPr lang="en-US" altLang="zh-CN" sz="5000" b="1" dirty="0" smtClean="0"/>
              <a:t>more</a:t>
            </a:r>
            <a:endParaRPr lang="en-US" altLang="zh-CN" dirty="0"/>
          </a:p>
          <a:p>
            <a:pPr marL="0" indent="0">
              <a:buNone/>
            </a:pPr>
            <a:r>
              <a:rPr lang="en-US" altLang="zh-CN" dirty="0"/>
              <a:t>  &lt;/span&gt;</a:t>
            </a:r>
          </a:p>
          <a:p>
            <a:pPr marL="0" indent="0">
              <a:buNone/>
            </a:pPr>
            <a:r>
              <a:rPr lang="en-US" altLang="zh-CN" dirty="0"/>
              <a:t>&lt;/span&gt;&lt;/button&gt;</a:t>
            </a:r>
            <a:endParaRPr lang="zh-CN" altLang="en-US" dirty="0"/>
          </a:p>
        </p:txBody>
      </p:sp>
    </p:spTree>
    <p:extLst>
      <p:ext uri="{BB962C8B-B14F-4D97-AF65-F5344CB8AC3E}">
        <p14:creationId xmlns:p14="http://schemas.microsoft.com/office/powerpoint/2010/main" val="344621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特点</a:t>
            </a:r>
            <a:r>
              <a:rPr lang="en-US" altLang="zh-CN" dirty="0" smtClean="0"/>
              <a:t>-3 </a:t>
            </a:r>
            <a:r>
              <a:rPr lang="zh-CN" altLang="en-US" dirty="0" smtClean="0"/>
              <a:t>频道多，没有特定明显的层级和规则</a:t>
            </a:r>
            <a:endParaRPr lang="zh-CN" altLang="en-US" dirty="0"/>
          </a:p>
        </p:txBody>
      </p:sp>
      <p:pic>
        <p:nvPicPr>
          <p:cNvPr id="4" name="内容占位符 3"/>
          <p:cNvPicPr>
            <a:picLocks noGrp="1" noChangeAspect="1"/>
          </p:cNvPicPr>
          <p:nvPr>
            <p:ph idx="1"/>
          </p:nvPr>
        </p:nvPicPr>
        <p:blipFill>
          <a:blip r:embed="rId2"/>
          <a:stretch>
            <a:fillRect/>
          </a:stretch>
        </p:blipFill>
        <p:spPr>
          <a:xfrm>
            <a:off x="2203539" y="1825625"/>
            <a:ext cx="7784922" cy="4351338"/>
          </a:xfrm>
          <a:prstGeom prst="rect">
            <a:avLst/>
          </a:prstGeom>
        </p:spPr>
      </p:pic>
    </p:spTree>
    <p:extLst>
      <p:ext uri="{BB962C8B-B14F-4D97-AF65-F5344CB8AC3E}">
        <p14:creationId xmlns:p14="http://schemas.microsoft.com/office/powerpoint/2010/main" val="487968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特点</a:t>
            </a:r>
            <a:r>
              <a:rPr lang="en-US" altLang="zh-CN" dirty="0"/>
              <a:t>-</a:t>
            </a:r>
            <a:r>
              <a:rPr lang="en-US" altLang="zh-CN" dirty="0" smtClean="0"/>
              <a:t>3 </a:t>
            </a:r>
            <a:r>
              <a:rPr lang="zh-CN" altLang="en-US" dirty="0" smtClean="0"/>
              <a:t>频道</a:t>
            </a:r>
            <a:r>
              <a:rPr lang="zh-CN" altLang="en-US" dirty="0"/>
              <a:t>多，没有特定明显的层级和规则</a:t>
            </a:r>
          </a:p>
        </p:txBody>
      </p:sp>
      <p:pic>
        <p:nvPicPr>
          <p:cNvPr id="4" name="内容占位符 3"/>
          <p:cNvPicPr>
            <a:picLocks noGrp="1" noChangeAspect="1"/>
          </p:cNvPicPr>
          <p:nvPr>
            <p:ph idx="1"/>
          </p:nvPr>
        </p:nvPicPr>
        <p:blipFill>
          <a:blip r:embed="rId2"/>
          <a:stretch>
            <a:fillRect/>
          </a:stretch>
        </p:blipFill>
        <p:spPr>
          <a:xfrm>
            <a:off x="5808459" y="1845810"/>
            <a:ext cx="5284083" cy="3701596"/>
          </a:xfrm>
          <a:prstGeom prst="rect">
            <a:avLst/>
          </a:prstGeom>
        </p:spPr>
      </p:pic>
      <p:pic>
        <p:nvPicPr>
          <p:cNvPr id="6" name="图片 5"/>
          <p:cNvPicPr>
            <a:picLocks noChangeAspect="1"/>
          </p:cNvPicPr>
          <p:nvPr/>
        </p:nvPicPr>
        <p:blipFill>
          <a:blip r:embed="rId3"/>
          <a:stretch>
            <a:fillRect/>
          </a:stretch>
        </p:blipFill>
        <p:spPr>
          <a:xfrm>
            <a:off x="742301" y="1764167"/>
            <a:ext cx="4870216" cy="4620069"/>
          </a:xfrm>
          <a:prstGeom prst="rect">
            <a:avLst/>
          </a:prstGeom>
        </p:spPr>
      </p:pic>
      <p:sp>
        <p:nvSpPr>
          <p:cNvPr id="7" name="矩形 6"/>
          <p:cNvSpPr/>
          <p:nvPr/>
        </p:nvSpPr>
        <p:spPr>
          <a:xfrm>
            <a:off x="7617279" y="2016579"/>
            <a:ext cx="2041071"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并</a:t>
            </a:r>
            <a:r>
              <a:rPr lang="zh-CN" altLang="en-US" dirty="0" smtClean="0"/>
              <a:t>不等价于左侧主题的全部频道</a:t>
            </a:r>
            <a:endParaRPr lang="zh-CN" altLang="en-US" dirty="0"/>
          </a:p>
        </p:txBody>
      </p:sp>
    </p:spTree>
    <p:extLst>
      <p:ext uri="{BB962C8B-B14F-4D97-AF65-F5344CB8AC3E}">
        <p14:creationId xmlns:p14="http://schemas.microsoft.com/office/powerpoint/2010/main" val="2483390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特点</a:t>
            </a:r>
            <a:r>
              <a:rPr lang="en-US" altLang="zh-CN" dirty="0"/>
              <a:t>-3 </a:t>
            </a:r>
            <a:r>
              <a:rPr lang="zh-CN" altLang="en-US" dirty="0"/>
              <a:t>频道多，没有特定明显的层级和规则</a:t>
            </a:r>
          </a:p>
        </p:txBody>
      </p:sp>
      <p:pic>
        <p:nvPicPr>
          <p:cNvPr id="4" name="内容占位符 3"/>
          <p:cNvPicPr>
            <a:picLocks noGrp="1" noChangeAspect="1"/>
          </p:cNvPicPr>
          <p:nvPr>
            <p:ph idx="1"/>
          </p:nvPr>
        </p:nvPicPr>
        <p:blipFill>
          <a:blip r:embed="rId2"/>
          <a:stretch>
            <a:fillRect/>
          </a:stretch>
        </p:blipFill>
        <p:spPr>
          <a:xfrm>
            <a:off x="3309283" y="1825625"/>
            <a:ext cx="5573433" cy="4351338"/>
          </a:xfrm>
          <a:prstGeom prst="rect">
            <a:avLst/>
          </a:prstGeom>
        </p:spPr>
      </p:pic>
      <p:sp>
        <p:nvSpPr>
          <p:cNvPr id="5" name="矩形 4"/>
          <p:cNvSpPr/>
          <p:nvPr/>
        </p:nvSpPr>
        <p:spPr>
          <a:xfrm>
            <a:off x="310244" y="2669721"/>
            <a:ext cx="3951514" cy="11266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播放列表较为规则，但是取得全部列表，仍然是不停的动态请求。</a:t>
            </a:r>
            <a:endParaRPr lang="zh-CN" altLang="en-US" dirty="0"/>
          </a:p>
        </p:txBody>
      </p:sp>
    </p:spTree>
    <p:extLst>
      <p:ext uri="{BB962C8B-B14F-4D97-AF65-F5344CB8AC3E}">
        <p14:creationId xmlns:p14="http://schemas.microsoft.com/office/powerpoint/2010/main" val="22307421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2204</TotalTime>
  <Words>567</Words>
  <Application>Microsoft Office PowerPoint</Application>
  <PresentationFormat>宽屏</PresentationFormat>
  <Paragraphs>63</Paragraphs>
  <Slides>25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Roboto</vt:lpstr>
      <vt:lpstr>宋体</vt:lpstr>
      <vt:lpstr>Arial</vt:lpstr>
      <vt:lpstr>Calibri</vt:lpstr>
      <vt:lpstr>Calibri Light</vt:lpstr>
      <vt:lpstr>Consolas</vt:lpstr>
      <vt:lpstr>DejaVu Sans Mono</vt:lpstr>
      <vt:lpstr>Office 主题</vt:lpstr>
      <vt:lpstr>Youtube的特点和采集方案</vt:lpstr>
      <vt:lpstr>特点-1   多语言，内容发布位置（国家）多</vt:lpstr>
      <vt:lpstr>USA</vt:lpstr>
      <vt:lpstr>台湾</vt:lpstr>
      <vt:lpstr>Japan</vt:lpstr>
      <vt:lpstr>特点-2   列表页动态生成                   load more之后还有动态加载的load more。。。</vt:lpstr>
      <vt:lpstr>特点-3 频道多，没有特定明显的层级和规则</vt:lpstr>
      <vt:lpstr>特点-3 频道多，没有特定明显的层级和规则</vt:lpstr>
      <vt:lpstr>特点-3 频道多，没有特定明显的层级和规则</vt:lpstr>
      <vt:lpstr>特点3 频道多，没有特定明显的层级和规则（自动生成频道）</vt:lpstr>
      <vt:lpstr>特点-4  自带视频统计信息，解说词（机器识别）               （如果能够提取相当于详情页的文本内容）</vt:lpstr>
      <vt:lpstr>特点-4  自带视频统计信息，解说词               （如果能够提取相当于详情页的文本内容）</vt:lpstr>
      <vt:lpstr>特点-5  自带过滤（时间，排序）方法，但是需要进入关键词检索。</vt:lpstr>
      <vt:lpstr>方案1  通常的逐级采集  频道-&gt; 列表-&gt;详情</vt:lpstr>
      <vt:lpstr>方案-2 关键词检索+全部翻页               例如： https://www.youtube.com/results?search_query=obama&amp;page=5</vt:lpstr>
      <vt:lpstr>使用google的Data API提取comments等信息。 </vt:lpstr>
      <vt:lpstr>Google开发者账号</vt:lpstr>
      <vt:lpstr>方案-3  利用现有的youtube大数据网站 –                例如：Vidstatsx  提取热点/趋势的信息</vt:lpstr>
      <vt:lpstr>方案3）有youtube video的链接，可进一步提取内容。</vt:lpstr>
      <vt:lpstr>方案3）  Top 1000频道 影响力</vt:lpstr>
      <vt:lpstr>PowerPoint 演示文稿</vt:lpstr>
      <vt:lpstr>Youtube-dl</vt:lpstr>
      <vt:lpstr>Youtube-dl</vt:lpstr>
      <vt:lpstr>提取字幕（不下载视频）</vt:lpstr>
      <vt:lpstr>--print-json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ZHXG</dc:creator>
  <cp:lastModifiedBy>ZHXG</cp:lastModifiedBy>
  <cp:revision>95</cp:revision>
  <dcterms:created xsi:type="dcterms:W3CDTF">2016-09-29T01:34:09Z</dcterms:created>
  <dcterms:modified xsi:type="dcterms:W3CDTF">2016-10-27T07:17:05Z</dcterms:modified>
</cp:coreProperties>
</file>